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sldIdLst>
    <p:sldId id="256" r:id="rId2"/>
    <p:sldId id="257" r:id="rId3"/>
    <p:sldId id="258" r:id="rId4"/>
    <p:sldId id="262" r:id="rId5"/>
    <p:sldId id="259" r:id="rId6"/>
    <p:sldId id="260" r:id="rId7"/>
    <p:sldId id="261" r:id="rId8"/>
    <p:sldId id="263" r:id="rId9"/>
    <p:sldId id="264" r:id="rId10"/>
    <p:sldId id="266" r:id="rId11"/>
    <p:sldId id="265" r:id="rId12"/>
    <p:sldId id="267" r:id="rId13"/>
    <p:sldId id="276" r:id="rId14"/>
    <p:sldId id="270" r:id="rId15"/>
    <p:sldId id="271" r:id="rId16"/>
    <p:sldId id="272" r:id="rId17"/>
    <p:sldId id="277" r:id="rId18"/>
    <p:sldId id="268" r:id="rId19"/>
    <p:sldId id="269" r:id="rId20"/>
    <p:sldId id="273" r:id="rId21"/>
    <p:sldId id="274" r:id="rId22"/>
    <p:sldId id="275" r:id="rId23"/>
    <p:sldId id="27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jpeg>
</file>

<file path=ppt/media/image11.jpeg>
</file>

<file path=ppt/media/image12.png>
</file>

<file path=ppt/media/image13.jpeg>
</file>

<file path=ppt/media/image14.jpe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3350602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2956233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GB"/>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938398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GB"/>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2625711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GB"/>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0386935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GB"/>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5349511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GB"/>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6126183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41467816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GB"/>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8004393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0023605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GB"/>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0331730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GB"/>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241536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GB"/>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603508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7211685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12/5/2022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9736482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GB"/>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089940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2599827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12/5/2022</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extLst>
      <p:ext uri="{BB962C8B-B14F-4D97-AF65-F5344CB8AC3E}">
        <p14:creationId xmlns:p14="http://schemas.microsoft.com/office/powerpoint/2010/main" val="996024910"/>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hyperlink" Target="https://en.wikipedia.org/wiki/Virtual_reality" TargetMode="External"/><Relationship Id="rId2" Type="http://schemas.openxmlformats.org/officeDocument/2006/relationships/hyperlink" Target="https://www.businessinsider.in/" TargetMode="External"/><Relationship Id="rId1" Type="http://schemas.openxmlformats.org/officeDocument/2006/relationships/slideLayout" Target="../slideLayouts/slideLayout6.xml"/><Relationship Id="rId6" Type="http://schemas.openxmlformats.org/officeDocument/2006/relationships/hyperlink" Target="https://blog.chromia.com/content/images/2020/06/coa_banner.jpg" TargetMode="External"/><Relationship Id="rId5" Type="http://schemas.openxmlformats.org/officeDocument/2006/relationships/hyperlink" Target="https://www.blockchaingamer.biz/wp-content/uploads/2021/03/illuvium-art.jpg" TargetMode="External"/><Relationship Id="rId4" Type="http://schemas.openxmlformats.org/officeDocument/2006/relationships/hyperlink" Target="https://influencermarketinghub.com/top-metaverse-game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CC672-9E41-4F2A-A117-3CE17868E0A9}"/>
              </a:ext>
            </a:extLst>
          </p:cNvPr>
          <p:cNvSpPr>
            <a:spLocks noGrp="1"/>
          </p:cNvSpPr>
          <p:nvPr>
            <p:ph type="title"/>
          </p:nvPr>
        </p:nvSpPr>
        <p:spPr>
          <a:xfrm>
            <a:off x="642259" y="1424310"/>
            <a:ext cx="5453741" cy="3200242"/>
          </a:xfrm>
        </p:spPr>
        <p:txBody>
          <a:bodyPr>
            <a:noAutofit/>
          </a:bodyPr>
          <a:lstStyle/>
          <a:p>
            <a:r>
              <a:rPr lang="en-IN" sz="8000" b="1" dirty="0"/>
              <a:t>METAVERSE</a:t>
            </a:r>
            <a:br>
              <a:rPr lang="en-IN" sz="8000" b="1" dirty="0"/>
            </a:br>
            <a:r>
              <a:rPr lang="en-IN" sz="6000" dirty="0"/>
              <a:t>-</a:t>
            </a:r>
            <a:r>
              <a:rPr lang="en-IN" sz="4000" dirty="0"/>
              <a:t>THE NEW REALITY</a:t>
            </a:r>
            <a:endParaRPr lang="en-US" sz="4000" b="1" dirty="0"/>
          </a:p>
        </p:txBody>
      </p:sp>
      <p:sp>
        <p:nvSpPr>
          <p:cNvPr id="6" name="TextBox 5">
            <a:extLst>
              <a:ext uri="{FF2B5EF4-FFF2-40B4-BE49-F238E27FC236}">
                <a16:creationId xmlns:a16="http://schemas.microsoft.com/office/drawing/2014/main" id="{FFC508A7-BA26-4B08-B13C-EFB28418DE35}"/>
              </a:ext>
            </a:extLst>
          </p:cNvPr>
          <p:cNvSpPr txBox="1"/>
          <p:nvPr/>
        </p:nvSpPr>
        <p:spPr>
          <a:xfrm>
            <a:off x="8501116" y="4459014"/>
            <a:ext cx="2963918" cy="1631216"/>
          </a:xfrm>
          <a:prstGeom prst="rect">
            <a:avLst/>
          </a:prstGeom>
          <a:noFill/>
        </p:spPr>
        <p:txBody>
          <a:bodyPr wrap="square" rtlCol="0">
            <a:spAutoFit/>
          </a:bodyPr>
          <a:lstStyle/>
          <a:p>
            <a:pPr algn="l"/>
            <a:r>
              <a:rPr lang="en-IN" sz="2500" dirty="0"/>
              <a:t>By:</a:t>
            </a:r>
          </a:p>
          <a:p>
            <a:pPr algn="l"/>
            <a:r>
              <a:rPr lang="en-IN" sz="2500" dirty="0"/>
              <a:t>  </a:t>
            </a:r>
            <a:r>
              <a:rPr lang="en-US" sz="2500" dirty="0"/>
              <a:t>DHIRAJ WADILE</a:t>
            </a:r>
            <a:endParaRPr lang="en-IN" sz="2500" dirty="0"/>
          </a:p>
          <a:p>
            <a:pPr algn="l"/>
            <a:r>
              <a:rPr lang="en-IN" sz="2500" dirty="0"/>
              <a:t>  23</a:t>
            </a:r>
            <a:r>
              <a:rPr lang="en-US" sz="2500" dirty="0"/>
              <a:t>361</a:t>
            </a:r>
            <a:endParaRPr lang="en-IN" sz="2500" dirty="0"/>
          </a:p>
          <a:p>
            <a:pPr algn="l"/>
            <a:r>
              <a:rPr lang="en-IN" sz="2500" dirty="0"/>
              <a:t>  SE 1</a:t>
            </a:r>
            <a:r>
              <a:rPr lang="en-US" sz="2500" dirty="0"/>
              <a:t>1</a:t>
            </a:r>
          </a:p>
        </p:txBody>
      </p:sp>
    </p:spTree>
    <p:extLst>
      <p:ext uri="{BB962C8B-B14F-4D97-AF65-F5344CB8AC3E}">
        <p14:creationId xmlns:p14="http://schemas.microsoft.com/office/powerpoint/2010/main" val="39531064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9BF9E-4152-4745-B760-7F1B02F539A8}"/>
              </a:ext>
            </a:extLst>
          </p:cNvPr>
          <p:cNvSpPr>
            <a:spLocks noGrp="1"/>
          </p:cNvSpPr>
          <p:nvPr>
            <p:ph type="title"/>
          </p:nvPr>
        </p:nvSpPr>
        <p:spPr>
          <a:xfrm>
            <a:off x="1010119" y="2078064"/>
            <a:ext cx="10364451" cy="1596177"/>
          </a:xfrm>
        </p:spPr>
        <p:txBody>
          <a:bodyPr/>
          <a:lstStyle/>
          <a:p>
            <a:r>
              <a:rPr lang="en-IN" b="1" dirty="0"/>
              <a:t>03. PROGRESS IN METAVERSE</a:t>
            </a:r>
            <a:endParaRPr lang="en-US" b="1" dirty="0"/>
          </a:p>
        </p:txBody>
      </p:sp>
    </p:spTree>
    <p:extLst>
      <p:ext uri="{BB962C8B-B14F-4D97-AF65-F5344CB8AC3E}">
        <p14:creationId xmlns:p14="http://schemas.microsoft.com/office/powerpoint/2010/main" val="6113433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5FBFE-69C3-4FDC-93D7-AF6CAF576A54}"/>
              </a:ext>
            </a:extLst>
          </p:cNvPr>
          <p:cNvSpPr>
            <a:spLocks noGrp="1"/>
          </p:cNvSpPr>
          <p:nvPr>
            <p:ph type="title"/>
          </p:nvPr>
        </p:nvSpPr>
        <p:spPr>
          <a:xfrm>
            <a:off x="857719" y="145551"/>
            <a:ext cx="10364451" cy="1596177"/>
          </a:xfrm>
        </p:spPr>
        <p:txBody>
          <a:bodyPr/>
          <a:lstStyle/>
          <a:p>
            <a:r>
              <a:rPr lang="en-IN" dirty="0"/>
              <a:t>COMPANIES WORKING ON METAVERSE</a:t>
            </a:r>
            <a:endParaRPr lang="en-US" dirty="0"/>
          </a:p>
        </p:txBody>
      </p:sp>
      <p:sp>
        <p:nvSpPr>
          <p:cNvPr id="3" name="TextBox 2">
            <a:extLst>
              <a:ext uri="{FF2B5EF4-FFF2-40B4-BE49-F238E27FC236}">
                <a16:creationId xmlns:a16="http://schemas.microsoft.com/office/drawing/2014/main" id="{339634C5-8A1C-4173-8149-23F8D9277805}"/>
              </a:ext>
            </a:extLst>
          </p:cNvPr>
          <p:cNvSpPr txBox="1"/>
          <p:nvPr/>
        </p:nvSpPr>
        <p:spPr>
          <a:xfrm>
            <a:off x="131378" y="1541519"/>
            <a:ext cx="11817132" cy="5139869"/>
          </a:xfrm>
          <a:prstGeom prst="rect">
            <a:avLst/>
          </a:prstGeom>
          <a:noFill/>
        </p:spPr>
        <p:txBody>
          <a:bodyPr wrap="square" rtlCol="0">
            <a:spAutoFit/>
          </a:bodyPr>
          <a:lstStyle/>
          <a:p>
            <a:pPr algn="l"/>
            <a:r>
              <a:rPr lang="en-IN" sz="2000" b="1" dirty="0"/>
              <a:t>MAIN COMPANIES:</a:t>
            </a:r>
          </a:p>
          <a:p>
            <a:pPr algn="l"/>
            <a:r>
              <a:rPr lang="en-US" sz="2100" b="1" dirty="0"/>
              <a:t>Meta</a:t>
            </a:r>
            <a:r>
              <a:rPr lang="en-US" sz="2100" dirty="0"/>
              <a:t>: The tech giant formerly known as Facebook has already made significant investments in virtual reality. Meta envisions a virtual world where digital avatars connect through work, travel or entertainment using VR headsets.</a:t>
            </a:r>
            <a:endParaRPr lang="en-IN" sz="2100" dirty="0"/>
          </a:p>
          <a:p>
            <a:pPr algn="l"/>
            <a:endParaRPr lang="en-IN" sz="2100" dirty="0"/>
          </a:p>
          <a:p>
            <a:pPr algn="l"/>
            <a:r>
              <a:rPr lang="en-US" sz="2100" b="1" dirty="0"/>
              <a:t>Microsoft</a:t>
            </a:r>
            <a:r>
              <a:rPr lang="en-US" sz="2100" dirty="0"/>
              <a:t>: The software giant already uses holograms and is developing mixed and extended reality (XR) applications with its Microsoft Mesh platform, which combine the real world with augmented reality and virtual reality. Earlier this month, Microsoft showed off its plans for bringing mixed-reality including holograms and virtual avatars to Microsoft Teams in 2022.</a:t>
            </a:r>
            <a:endParaRPr lang="en-IN" sz="2100" dirty="0"/>
          </a:p>
          <a:p>
            <a:pPr algn="l"/>
            <a:endParaRPr lang="en-IN" sz="2000" dirty="0"/>
          </a:p>
          <a:p>
            <a:pPr algn="l"/>
            <a:r>
              <a:rPr lang="en-IN" sz="2000" b="1" dirty="0"/>
              <a:t>OTHER COMPANIES:</a:t>
            </a:r>
          </a:p>
          <a:p>
            <a:pPr algn="l"/>
            <a:r>
              <a:rPr lang="en-IN" sz="2000" b="1" dirty="0"/>
              <a:t>1.NVIDIA</a:t>
            </a:r>
          </a:p>
          <a:p>
            <a:pPr algn="l"/>
            <a:r>
              <a:rPr lang="en-IN" sz="2000" b="1" dirty="0"/>
              <a:t>2.Epic Games</a:t>
            </a:r>
          </a:p>
          <a:p>
            <a:pPr algn="l"/>
            <a:r>
              <a:rPr lang="en-IN" sz="2000" b="1" dirty="0"/>
              <a:t>3.Apple</a:t>
            </a:r>
          </a:p>
          <a:p>
            <a:pPr algn="l"/>
            <a:r>
              <a:rPr lang="en-IN" sz="2000" b="1" dirty="0"/>
              <a:t>4.Roblox Corporation</a:t>
            </a:r>
          </a:p>
          <a:p>
            <a:pPr algn="l"/>
            <a:r>
              <a:rPr lang="en-IN" sz="2000" b="1" dirty="0"/>
              <a:t>5.Unity Software</a:t>
            </a:r>
            <a:endParaRPr lang="en-US" sz="2000" b="1" dirty="0"/>
          </a:p>
        </p:txBody>
      </p:sp>
    </p:spTree>
    <p:extLst>
      <p:ext uri="{BB962C8B-B14F-4D97-AF65-F5344CB8AC3E}">
        <p14:creationId xmlns:p14="http://schemas.microsoft.com/office/powerpoint/2010/main" val="8441115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629EB-15E3-49D2-9A04-BCF9F4BBB44F}"/>
              </a:ext>
            </a:extLst>
          </p:cNvPr>
          <p:cNvSpPr>
            <a:spLocks noGrp="1"/>
          </p:cNvSpPr>
          <p:nvPr>
            <p:ph type="title"/>
          </p:nvPr>
        </p:nvSpPr>
        <p:spPr>
          <a:xfrm>
            <a:off x="913774" y="84241"/>
            <a:ext cx="10364451" cy="1596177"/>
          </a:xfrm>
        </p:spPr>
        <p:txBody>
          <a:bodyPr/>
          <a:lstStyle/>
          <a:p>
            <a:r>
              <a:rPr lang="en-US" dirty="0"/>
              <a:t>META'S METAVERSE PLANS</a:t>
            </a:r>
          </a:p>
        </p:txBody>
      </p:sp>
      <p:sp>
        <p:nvSpPr>
          <p:cNvPr id="3" name="TextBox 2">
            <a:extLst>
              <a:ext uri="{FF2B5EF4-FFF2-40B4-BE49-F238E27FC236}">
                <a16:creationId xmlns:a16="http://schemas.microsoft.com/office/drawing/2014/main" id="{35F3A231-FEDC-4056-9091-AFBD9C475904}"/>
              </a:ext>
            </a:extLst>
          </p:cNvPr>
          <p:cNvSpPr txBox="1"/>
          <p:nvPr/>
        </p:nvSpPr>
        <p:spPr>
          <a:xfrm>
            <a:off x="338081" y="1971566"/>
            <a:ext cx="5486402" cy="4801314"/>
          </a:xfrm>
          <a:prstGeom prst="rect">
            <a:avLst/>
          </a:prstGeom>
          <a:noFill/>
        </p:spPr>
        <p:txBody>
          <a:bodyPr wrap="square" rtlCol="0">
            <a:spAutoFit/>
          </a:bodyPr>
          <a:lstStyle/>
          <a:p>
            <a:pPr marL="285750" indent="-285750" algn="l">
              <a:buFont typeface="Arial" panose="020B0604020202020204" pitchFamily="34" charset="0"/>
              <a:buChar char="•"/>
            </a:pPr>
            <a:r>
              <a:rPr lang="en-IN" dirty="0"/>
              <a:t>In 2021, Mark Zuckerberg changed name of his company from </a:t>
            </a:r>
            <a:r>
              <a:rPr lang="en-IN" b="1" dirty="0"/>
              <a:t>Facebook</a:t>
            </a:r>
            <a:r>
              <a:rPr lang="en-IN" dirty="0"/>
              <a:t> to </a:t>
            </a:r>
            <a:r>
              <a:rPr lang="en-IN" b="1" dirty="0"/>
              <a:t>Meta</a:t>
            </a:r>
            <a:r>
              <a:rPr lang="en-IN" dirty="0"/>
              <a:t> indicating his focus on shaping the future of metaverse.</a:t>
            </a:r>
          </a:p>
          <a:p>
            <a:pPr marL="285750" indent="-285750" algn="l">
              <a:buFont typeface="Arial" panose="020B0604020202020204" pitchFamily="34" charset="0"/>
              <a:buChar char="•"/>
            </a:pPr>
            <a:endParaRPr lang="en-IN" dirty="0"/>
          </a:p>
          <a:p>
            <a:pPr marL="285750" indent="-285750" algn="l">
              <a:buFont typeface="Arial" panose="020B0604020202020204" pitchFamily="34" charset="0"/>
              <a:buChar char="•"/>
            </a:pPr>
            <a:r>
              <a:rPr lang="en-IN" b="1" dirty="0"/>
              <a:t>Meta</a:t>
            </a:r>
            <a:r>
              <a:rPr lang="en-IN" dirty="0"/>
              <a:t> has spent over </a:t>
            </a:r>
            <a:r>
              <a:rPr lang="en-IN" b="1" dirty="0"/>
              <a:t>$36 Billion </a:t>
            </a:r>
            <a:r>
              <a:rPr lang="en-IN" dirty="0"/>
              <a:t>on research of Metaverse.</a:t>
            </a:r>
          </a:p>
          <a:p>
            <a:pPr marL="285750" indent="-285750" algn="l">
              <a:buFont typeface="Arial" panose="020B0604020202020204" pitchFamily="34" charset="0"/>
              <a:buChar char="•"/>
            </a:pPr>
            <a:endParaRPr lang="en-IN" dirty="0"/>
          </a:p>
          <a:p>
            <a:pPr marL="285750" indent="-285750" algn="l">
              <a:buFont typeface="Arial" panose="020B0604020202020204" pitchFamily="34" charset="0"/>
              <a:buChar char="•"/>
            </a:pPr>
            <a:r>
              <a:rPr lang="en-US" dirty="0"/>
              <a:t>3D spaces in the metaverse will let us socialize, learn, collaborate and play in ways that go beyond what we can imagine.</a:t>
            </a:r>
            <a:endParaRPr lang="en-IN" dirty="0"/>
          </a:p>
          <a:p>
            <a:pPr marL="285750" indent="-285750" algn="l">
              <a:buFont typeface="Arial" panose="020B0604020202020204" pitchFamily="34" charset="0"/>
              <a:buChar char="•"/>
            </a:pPr>
            <a:endParaRPr lang="en-IN" dirty="0"/>
          </a:p>
          <a:p>
            <a:pPr marL="285750" indent="-285750" algn="l">
              <a:buFont typeface="Arial" panose="020B0604020202020204" pitchFamily="34" charset="0"/>
              <a:buChar char="•"/>
            </a:pPr>
            <a:r>
              <a:rPr lang="en-US" dirty="0"/>
              <a:t>The metaverse will be a collective project that goes beyond a single company. It will be created by people all over the world, and open to everyone.</a:t>
            </a:r>
            <a:endParaRPr lang="en-IN" dirty="0"/>
          </a:p>
          <a:p>
            <a:pPr marL="285750" indent="-285750" algn="l">
              <a:buFont typeface="Arial" panose="020B0604020202020204" pitchFamily="34" charset="0"/>
              <a:buChar char="•"/>
            </a:pPr>
            <a:endParaRPr lang="en-IN" dirty="0"/>
          </a:p>
          <a:p>
            <a:pPr marL="285750" indent="-285750" algn="l">
              <a:buFont typeface="Arial" panose="020B0604020202020204" pitchFamily="34" charset="0"/>
              <a:buChar char="•"/>
            </a:pPr>
            <a:r>
              <a:rPr lang="en-US" dirty="0"/>
              <a:t>Wearable technology like smart glasses, virtual reality like Quest and Augmented Reality like Spark AR.</a:t>
            </a:r>
          </a:p>
        </p:txBody>
      </p:sp>
      <p:pic>
        <p:nvPicPr>
          <p:cNvPr id="4" name="Picture 3">
            <a:extLst>
              <a:ext uri="{FF2B5EF4-FFF2-40B4-BE49-F238E27FC236}">
                <a16:creationId xmlns:a16="http://schemas.microsoft.com/office/drawing/2014/main" id="{A2E9DECC-2215-4650-A49F-D3813D4B65F0}"/>
              </a:ext>
            </a:extLst>
          </p:cNvPr>
          <p:cNvPicPr>
            <a:picLocks noChangeAspect="1"/>
          </p:cNvPicPr>
          <p:nvPr/>
        </p:nvPicPr>
        <p:blipFill>
          <a:blip r:embed="rId2"/>
          <a:stretch>
            <a:fillRect/>
          </a:stretch>
        </p:blipFill>
        <p:spPr>
          <a:xfrm>
            <a:off x="5824483" y="1778000"/>
            <a:ext cx="6367516" cy="5080000"/>
          </a:xfrm>
          <a:prstGeom prst="rect">
            <a:avLst/>
          </a:prstGeom>
        </p:spPr>
      </p:pic>
    </p:spTree>
    <p:extLst>
      <p:ext uri="{BB962C8B-B14F-4D97-AF65-F5344CB8AC3E}">
        <p14:creationId xmlns:p14="http://schemas.microsoft.com/office/powerpoint/2010/main" val="21773281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9D063-2479-411C-911E-D5CCAD78EC89}"/>
              </a:ext>
            </a:extLst>
          </p:cNvPr>
          <p:cNvSpPr>
            <a:spLocks noGrp="1"/>
          </p:cNvSpPr>
          <p:nvPr>
            <p:ph type="title"/>
          </p:nvPr>
        </p:nvSpPr>
        <p:spPr>
          <a:xfrm>
            <a:off x="913774" y="2273896"/>
            <a:ext cx="10364451" cy="1596177"/>
          </a:xfrm>
        </p:spPr>
        <p:txBody>
          <a:bodyPr>
            <a:normAutofit/>
          </a:bodyPr>
          <a:lstStyle/>
          <a:p>
            <a:r>
              <a:rPr lang="en-IN" b="1" dirty="0"/>
              <a:t>04. APPLICATION OF METAVERSE IN VIDEO GAME INDUSTRY</a:t>
            </a:r>
            <a:endParaRPr lang="en-US" b="1" dirty="0"/>
          </a:p>
        </p:txBody>
      </p:sp>
    </p:spTree>
    <p:extLst>
      <p:ext uri="{BB962C8B-B14F-4D97-AF65-F5344CB8AC3E}">
        <p14:creationId xmlns:p14="http://schemas.microsoft.com/office/powerpoint/2010/main" val="1379302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5526A-F7E4-461A-8995-C3818D31101B}"/>
              </a:ext>
            </a:extLst>
          </p:cNvPr>
          <p:cNvSpPr>
            <a:spLocks noGrp="1"/>
          </p:cNvSpPr>
          <p:nvPr>
            <p:ph type="title"/>
          </p:nvPr>
        </p:nvSpPr>
        <p:spPr/>
        <p:txBody>
          <a:bodyPr/>
          <a:lstStyle/>
          <a:p>
            <a:r>
              <a:rPr lang="en-IN" dirty="0"/>
              <a:t>VIDEO GAMES DEVELOPED ON THE CONCEPT OF METAVERSE</a:t>
            </a:r>
            <a:endParaRPr lang="en-US" dirty="0"/>
          </a:p>
        </p:txBody>
      </p:sp>
      <p:sp>
        <p:nvSpPr>
          <p:cNvPr id="3" name="TextBox 2">
            <a:extLst>
              <a:ext uri="{FF2B5EF4-FFF2-40B4-BE49-F238E27FC236}">
                <a16:creationId xmlns:a16="http://schemas.microsoft.com/office/drawing/2014/main" id="{6CF8173D-2F7D-43CC-AE19-3781883CCDA5}"/>
              </a:ext>
            </a:extLst>
          </p:cNvPr>
          <p:cNvSpPr txBox="1"/>
          <p:nvPr/>
        </p:nvSpPr>
        <p:spPr>
          <a:xfrm>
            <a:off x="37913" y="1890331"/>
            <a:ext cx="6513536" cy="5201424"/>
          </a:xfrm>
          <a:prstGeom prst="rect">
            <a:avLst/>
          </a:prstGeom>
          <a:noFill/>
        </p:spPr>
        <p:txBody>
          <a:bodyPr wrap="square" rtlCol="0">
            <a:spAutoFit/>
          </a:bodyPr>
          <a:lstStyle/>
          <a:p>
            <a:pPr algn="l"/>
            <a:r>
              <a:rPr lang="en-IN" sz="2200" b="1" dirty="0"/>
              <a:t>1.ALIEN WORLDS:</a:t>
            </a:r>
            <a:endParaRPr lang="en-IN" sz="2200" dirty="0"/>
          </a:p>
          <a:p>
            <a:pPr fontAlgn="base"/>
            <a:r>
              <a:rPr lang="en-IN" sz="2400" b="0" i="0" dirty="0">
                <a:solidFill>
                  <a:srgbClr val="0F0F0F"/>
                </a:solidFill>
                <a:effectLst/>
                <a:latin typeface="ubuntu" panose="020F0502020204030204" pitchFamily="34" charset="0"/>
              </a:rPr>
              <a:t>Launched in 2020, Alien Worlds tasks you to mine </a:t>
            </a:r>
            <a:r>
              <a:rPr lang="en-IN" sz="2400" b="1" i="0" dirty="0" err="1">
                <a:solidFill>
                  <a:srgbClr val="0F0F0F"/>
                </a:solidFill>
                <a:effectLst/>
                <a:latin typeface="ubuntu" panose="020F0502020204030204" pitchFamily="34" charset="0"/>
              </a:rPr>
              <a:t>Trilium</a:t>
            </a:r>
            <a:r>
              <a:rPr lang="en-IN" sz="2400" b="0" i="0" dirty="0">
                <a:solidFill>
                  <a:srgbClr val="0F0F0F"/>
                </a:solidFill>
                <a:effectLst/>
                <a:latin typeface="ubuntu" panose="020F0502020204030204" pitchFamily="34" charset="0"/>
              </a:rPr>
              <a:t>—the official in-game currency from six planets as a space explorer. Each planet has its own elected government and your “voting rights” depend on how much TLM you stake on a planet. You get a shovel to start playing but to get more TLM and powerful mining tools, it’s best to buy your own land, or you can pay a landowner to start excavating. Battling other explorers and going on mining missions can also earn you tokens.</a:t>
            </a:r>
          </a:p>
          <a:p>
            <a:pPr algn="l"/>
            <a:endParaRPr lang="en-US" sz="2200" dirty="0"/>
          </a:p>
        </p:txBody>
      </p:sp>
      <p:pic>
        <p:nvPicPr>
          <p:cNvPr id="4" name="Picture 3">
            <a:extLst>
              <a:ext uri="{FF2B5EF4-FFF2-40B4-BE49-F238E27FC236}">
                <a16:creationId xmlns:a16="http://schemas.microsoft.com/office/drawing/2014/main" id="{E66967CB-2FBA-4AE2-83F1-8CE6CC64C2C2}"/>
              </a:ext>
            </a:extLst>
          </p:cNvPr>
          <p:cNvPicPr>
            <a:picLocks noChangeAspect="1"/>
          </p:cNvPicPr>
          <p:nvPr/>
        </p:nvPicPr>
        <p:blipFill>
          <a:blip r:embed="rId2"/>
          <a:stretch>
            <a:fillRect/>
          </a:stretch>
        </p:blipFill>
        <p:spPr>
          <a:xfrm>
            <a:off x="6822966" y="2093311"/>
            <a:ext cx="5331121" cy="4764689"/>
          </a:xfrm>
          <a:prstGeom prst="rect">
            <a:avLst/>
          </a:prstGeom>
        </p:spPr>
      </p:pic>
    </p:spTree>
    <p:extLst>
      <p:ext uri="{BB962C8B-B14F-4D97-AF65-F5344CB8AC3E}">
        <p14:creationId xmlns:p14="http://schemas.microsoft.com/office/powerpoint/2010/main" val="24641947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2403B-A45F-47B2-A02E-DE24FD526573}"/>
              </a:ext>
            </a:extLst>
          </p:cNvPr>
          <p:cNvSpPr>
            <a:spLocks noGrp="1"/>
          </p:cNvSpPr>
          <p:nvPr>
            <p:ph type="title"/>
          </p:nvPr>
        </p:nvSpPr>
        <p:spPr>
          <a:xfrm>
            <a:off x="913774" y="787043"/>
            <a:ext cx="10364451" cy="1596177"/>
          </a:xfrm>
        </p:spPr>
        <p:txBody>
          <a:bodyPr/>
          <a:lstStyle/>
          <a:p>
            <a:r>
              <a:rPr lang="en-IN" dirty="0"/>
              <a:t>VIDEO GAMES DEVELOPED ON THE CONCEPT OF METAVERSE</a:t>
            </a:r>
            <a:br>
              <a:rPr lang="en-US" dirty="0"/>
            </a:br>
            <a:endParaRPr lang="en-US" b="1" dirty="0"/>
          </a:p>
        </p:txBody>
      </p:sp>
      <p:sp>
        <p:nvSpPr>
          <p:cNvPr id="3" name="TextBox 2">
            <a:extLst>
              <a:ext uri="{FF2B5EF4-FFF2-40B4-BE49-F238E27FC236}">
                <a16:creationId xmlns:a16="http://schemas.microsoft.com/office/drawing/2014/main" id="{79DC9608-CAFA-4792-8FFA-9C0118ECC524}"/>
              </a:ext>
            </a:extLst>
          </p:cNvPr>
          <p:cNvSpPr txBox="1"/>
          <p:nvPr/>
        </p:nvSpPr>
        <p:spPr>
          <a:xfrm>
            <a:off x="495737" y="2137978"/>
            <a:ext cx="4873297" cy="3754874"/>
          </a:xfrm>
          <a:prstGeom prst="rect">
            <a:avLst/>
          </a:prstGeom>
          <a:noFill/>
        </p:spPr>
        <p:txBody>
          <a:bodyPr wrap="square" rtlCol="0">
            <a:spAutoFit/>
          </a:bodyPr>
          <a:lstStyle/>
          <a:p>
            <a:r>
              <a:rPr lang="en-IN" sz="2400" b="1" dirty="0"/>
              <a:t>2.Chain of alliance:</a:t>
            </a:r>
          </a:p>
          <a:p>
            <a:r>
              <a:rPr lang="en-IN" sz="2200" b="0" i="0" dirty="0">
                <a:solidFill>
                  <a:srgbClr val="0F0F0F"/>
                </a:solidFill>
                <a:effectLst/>
                <a:latin typeface="ubuntu" panose="020B0504030602030204" pitchFamily="34" charset="0"/>
              </a:rPr>
              <a:t>Chain of Alliance, first released in 2020, is another role-playing fantasy game involving customizable monsters with NFT value. You have to field up to eight characters in your team per round. To raise your winning opportunity, you should determine the best players and arm them with the best weapons.</a:t>
            </a:r>
            <a:endParaRPr lang="en-US" sz="2200" b="1" dirty="0"/>
          </a:p>
          <a:p>
            <a:pPr algn="l"/>
            <a:endParaRPr lang="en-US" dirty="0"/>
          </a:p>
        </p:txBody>
      </p:sp>
      <p:pic>
        <p:nvPicPr>
          <p:cNvPr id="4" name="Picture 3">
            <a:extLst>
              <a:ext uri="{FF2B5EF4-FFF2-40B4-BE49-F238E27FC236}">
                <a16:creationId xmlns:a16="http://schemas.microsoft.com/office/drawing/2014/main" id="{419F13EA-72AE-467D-BAD7-51DE3CF98292}"/>
              </a:ext>
            </a:extLst>
          </p:cNvPr>
          <p:cNvPicPr>
            <a:picLocks noChangeAspect="1"/>
          </p:cNvPicPr>
          <p:nvPr/>
        </p:nvPicPr>
        <p:blipFill>
          <a:blip r:embed="rId2"/>
          <a:stretch>
            <a:fillRect/>
          </a:stretch>
        </p:blipFill>
        <p:spPr>
          <a:xfrm>
            <a:off x="5605517" y="2023241"/>
            <a:ext cx="6586483" cy="4834759"/>
          </a:xfrm>
          <a:prstGeom prst="rect">
            <a:avLst/>
          </a:prstGeom>
        </p:spPr>
      </p:pic>
    </p:spTree>
    <p:extLst>
      <p:ext uri="{BB962C8B-B14F-4D97-AF65-F5344CB8AC3E}">
        <p14:creationId xmlns:p14="http://schemas.microsoft.com/office/powerpoint/2010/main" val="12483091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3F3C1-2CA5-43D6-9508-E04DAC36983C}"/>
              </a:ext>
            </a:extLst>
          </p:cNvPr>
          <p:cNvSpPr>
            <a:spLocks noGrp="1"/>
          </p:cNvSpPr>
          <p:nvPr>
            <p:ph type="title"/>
          </p:nvPr>
        </p:nvSpPr>
        <p:spPr/>
        <p:txBody>
          <a:bodyPr/>
          <a:lstStyle/>
          <a:p>
            <a:r>
              <a:rPr lang="en-IN" dirty="0"/>
              <a:t>VIDEO GAMES DEVELOPED ON THE CONCEPT OF METAVERSE</a:t>
            </a:r>
            <a:endParaRPr lang="en-US" dirty="0"/>
          </a:p>
        </p:txBody>
      </p:sp>
      <p:sp>
        <p:nvSpPr>
          <p:cNvPr id="3" name="TextBox 2">
            <a:extLst>
              <a:ext uri="{FF2B5EF4-FFF2-40B4-BE49-F238E27FC236}">
                <a16:creationId xmlns:a16="http://schemas.microsoft.com/office/drawing/2014/main" id="{4905BA46-CA49-447A-875A-A112DDF228D1}"/>
              </a:ext>
            </a:extLst>
          </p:cNvPr>
          <p:cNvSpPr txBox="1"/>
          <p:nvPr/>
        </p:nvSpPr>
        <p:spPr>
          <a:xfrm>
            <a:off x="154152" y="1865585"/>
            <a:ext cx="5705365" cy="5016758"/>
          </a:xfrm>
          <a:prstGeom prst="rect">
            <a:avLst/>
          </a:prstGeom>
          <a:noFill/>
        </p:spPr>
        <p:txBody>
          <a:bodyPr wrap="square" rtlCol="0">
            <a:spAutoFit/>
          </a:bodyPr>
          <a:lstStyle/>
          <a:p>
            <a:pPr algn="l"/>
            <a:r>
              <a:rPr lang="en-IN" sz="2000" b="1" dirty="0"/>
              <a:t>3.ILLUVIUM:</a:t>
            </a:r>
          </a:p>
          <a:p>
            <a:pPr algn="l"/>
            <a:r>
              <a:rPr lang="en-IN" sz="2000" b="0" i="0" dirty="0">
                <a:solidFill>
                  <a:srgbClr val="0F0F0F"/>
                </a:solidFill>
                <a:effectLst/>
                <a:latin typeface="ubuntu" panose="020B0504030602030204" pitchFamily="34" charset="0"/>
              </a:rPr>
              <a:t>The soon-to-be-released </a:t>
            </a:r>
            <a:r>
              <a:rPr lang="en-IN" sz="2000" b="0" i="0" dirty="0" err="1">
                <a:solidFill>
                  <a:srgbClr val="0F0F0F"/>
                </a:solidFill>
                <a:effectLst/>
                <a:latin typeface="ubuntu" panose="020B0504030602030204" pitchFamily="34" charset="0"/>
              </a:rPr>
              <a:t>Illuvium</a:t>
            </a:r>
            <a:r>
              <a:rPr lang="en-IN" sz="2000" b="0" i="0" dirty="0">
                <a:solidFill>
                  <a:srgbClr val="0F0F0F"/>
                </a:solidFill>
                <a:effectLst/>
                <a:latin typeface="ubuntu" panose="020B0504030602030204" pitchFamily="34" charset="0"/>
              </a:rPr>
              <a:t> is causing a lot of buzz in the gaming world, which describes it as a “true triple-A, 3D blockchain” game. In this game, you hunt for deity-like creatures called </a:t>
            </a:r>
            <a:r>
              <a:rPr lang="en-IN" sz="2000" b="0" i="0" dirty="0" err="1">
                <a:solidFill>
                  <a:srgbClr val="0F0F0F"/>
                </a:solidFill>
                <a:effectLst/>
                <a:latin typeface="ubuntu" panose="020B0504030602030204" pitchFamily="34" charset="0"/>
              </a:rPr>
              <a:t>illuvials</a:t>
            </a:r>
            <a:r>
              <a:rPr lang="en-IN" sz="2000" b="0" i="0" dirty="0">
                <a:solidFill>
                  <a:srgbClr val="0F0F0F"/>
                </a:solidFill>
                <a:effectLst/>
                <a:latin typeface="ubuntu" panose="020B0504030602030204" pitchFamily="34" charset="0"/>
              </a:rPr>
              <a:t> on this alien landscape, capture them using shards, or nurse them back to health. These creatures can then help you fight other players and monsters, which number over a hundred. </a:t>
            </a:r>
            <a:r>
              <a:rPr lang="en-IN" sz="2000" b="0" i="0" dirty="0" err="1">
                <a:solidFill>
                  <a:srgbClr val="0F0F0F"/>
                </a:solidFill>
                <a:effectLst/>
                <a:latin typeface="ubuntu" panose="020B0504030602030204" pitchFamily="34" charset="0"/>
              </a:rPr>
              <a:t>Illuvials</a:t>
            </a:r>
            <a:r>
              <a:rPr lang="en-IN" sz="2000" b="0" i="0" dirty="0">
                <a:solidFill>
                  <a:srgbClr val="0F0F0F"/>
                </a:solidFill>
                <a:effectLst/>
                <a:latin typeface="ubuntu" panose="020B0504030602030204" pitchFamily="34" charset="0"/>
              </a:rPr>
              <a:t> are also tradable NFTs—the stronger and rarer they are, the higher their value becomes. Once you have three of the same </a:t>
            </a:r>
            <a:r>
              <a:rPr lang="en-IN" sz="2000" b="0" i="0" dirty="0" err="1">
                <a:solidFill>
                  <a:srgbClr val="0F0F0F"/>
                </a:solidFill>
                <a:effectLst/>
                <a:latin typeface="ubuntu" panose="020B0504030602030204" pitchFamily="34" charset="0"/>
              </a:rPr>
              <a:t>illuvial</a:t>
            </a:r>
            <a:r>
              <a:rPr lang="en-IN" sz="2000" b="0" i="0" dirty="0">
                <a:solidFill>
                  <a:srgbClr val="0F0F0F"/>
                </a:solidFill>
                <a:effectLst/>
                <a:latin typeface="ubuntu" panose="020B0504030602030204" pitchFamily="34" charset="0"/>
              </a:rPr>
              <a:t>, you can fuse or merge them into one new creature—and raise their value—if each of them has reached its highest level through combat. </a:t>
            </a:r>
            <a:endParaRPr lang="en-US" sz="2000" dirty="0"/>
          </a:p>
        </p:txBody>
      </p:sp>
      <p:pic>
        <p:nvPicPr>
          <p:cNvPr id="4" name="Picture 3">
            <a:extLst>
              <a:ext uri="{FF2B5EF4-FFF2-40B4-BE49-F238E27FC236}">
                <a16:creationId xmlns:a16="http://schemas.microsoft.com/office/drawing/2014/main" id="{1E0EF82C-911E-4498-A844-8A5BBAA951FC}"/>
              </a:ext>
            </a:extLst>
          </p:cNvPr>
          <p:cNvPicPr>
            <a:picLocks noChangeAspect="1"/>
          </p:cNvPicPr>
          <p:nvPr/>
        </p:nvPicPr>
        <p:blipFill>
          <a:blip r:embed="rId2"/>
          <a:stretch>
            <a:fillRect/>
          </a:stretch>
        </p:blipFill>
        <p:spPr>
          <a:xfrm>
            <a:off x="5859517" y="2214694"/>
            <a:ext cx="6332483" cy="4643306"/>
          </a:xfrm>
          <a:prstGeom prst="rect">
            <a:avLst/>
          </a:prstGeom>
        </p:spPr>
      </p:pic>
    </p:spTree>
    <p:extLst>
      <p:ext uri="{BB962C8B-B14F-4D97-AF65-F5344CB8AC3E}">
        <p14:creationId xmlns:p14="http://schemas.microsoft.com/office/powerpoint/2010/main" val="21631497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7CD94-CC89-4365-8E12-150C3B8002C8}"/>
              </a:ext>
            </a:extLst>
          </p:cNvPr>
          <p:cNvSpPr>
            <a:spLocks noGrp="1"/>
          </p:cNvSpPr>
          <p:nvPr>
            <p:ph type="title"/>
          </p:nvPr>
        </p:nvSpPr>
        <p:spPr>
          <a:xfrm>
            <a:off x="773637" y="2121857"/>
            <a:ext cx="10364451" cy="1596177"/>
          </a:xfrm>
        </p:spPr>
        <p:txBody>
          <a:bodyPr/>
          <a:lstStyle/>
          <a:p>
            <a:r>
              <a:rPr lang="en-IN" b="1" dirty="0"/>
              <a:t>05. Future of metaverse</a:t>
            </a:r>
            <a:endParaRPr lang="en-US" b="1" dirty="0"/>
          </a:p>
        </p:txBody>
      </p:sp>
    </p:spTree>
    <p:extLst>
      <p:ext uri="{BB962C8B-B14F-4D97-AF65-F5344CB8AC3E}">
        <p14:creationId xmlns:p14="http://schemas.microsoft.com/office/powerpoint/2010/main" val="17734555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2B9D21-118A-40F2-A6BA-5E01AD278FB4}"/>
              </a:ext>
            </a:extLst>
          </p:cNvPr>
          <p:cNvSpPr>
            <a:spLocks noGrp="1"/>
          </p:cNvSpPr>
          <p:nvPr>
            <p:ph type="title"/>
          </p:nvPr>
        </p:nvSpPr>
        <p:spPr/>
        <p:txBody>
          <a:bodyPr/>
          <a:lstStyle/>
          <a:p>
            <a:r>
              <a:rPr lang="en-US" dirty="0"/>
              <a:t>Some Predictions for How the Metaverse Will Impact Our Lives</a:t>
            </a:r>
          </a:p>
        </p:txBody>
      </p:sp>
      <p:sp>
        <p:nvSpPr>
          <p:cNvPr id="4" name="TextBox 3">
            <a:extLst>
              <a:ext uri="{FF2B5EF4-FFF2-40B4-BE49-F238E27FC236}">
                <a16:creationId xmlns:a16="http://schemas.microsoft.com/office/drawing/2014/main" id="{F02A56D0-B157-420E-81D1-4B9A04BDB853}"/>
              </a:ext>
            </a:extLst>
          </p:cNvPr>
          <p:cNvSpPr txBox="1"/>
          <p:nvPr/>
        </p:nvSpPr>
        <p:spPr>
          <a:xfrm>
            <a:off x="169291" y="2314788"/>
            <a:ext cx="6732501" cy="3139321"/>
          </a:xfrm>
          <a:prstGeom prst="rect">
            <a:avLst/>
          </a:prstGeom>
          <a:noFill/>
        </p:spPr>
        <p:txBody>
          <a:bodyPr wrap="square">
            <a:spAutoFit/>
          </a:bodyPr>
          <a:lstStyle/>
          <a:p>
            <a:r>
              <a:rPr lang="en-US" b="1" dirty="0"/>
              <a:t>We will begin to express ourselves in new and exciting ways</a:t>
            </a:r>
            <a:r>
              <a:rPr lang="en-US" dirty="0"/>
              <a:t>: Every person will have a character that represents themselves in the Metaverse called an avatar. We will learn how to express pieces of ourselves through these avatars in ways that we may not have been able to test out before.</a:t>
            </a:r>
            <a:endParaRPr lang="en-IN" dirty="0"/>
          </a:p>
          <a:p>
            <a:endParaRPr lang="en-IN" dirty="0"/>
          </a:p>
          <a:p>
            <a:r>
              <a:rPr lang="en-US" b="1" dirty="0"/>
              <a:t>Our mental health will be impacted</a:t>
            </a:r>
            <a:r>
              <a:rPr lang="en-US" dirty="0"/>
              <a:t>: This could have both a positive and a negative impact on our</a:t>
            </a:r>
            <a:r>
              <a:rPr lang="en-IN" dirty="0"/>
              <a:t> </a:t>
            </a:r>
            <a:r>
              <a:rPr lang="en-US" dirty="0"/>
              <a:t>mental health as we are living in two worlds. As with any new technology, we will need to be mindful</a:t>
            </a:r>
            <a:r>
              <a:rPr lang="en-IN" dirty="0"/>
              <a:t> </a:t>
            </a:r>
            <a:r>
              <a:rPr lang="en-US" dirty="0"/>
              <a:t>about not disconnecting ourselves so much from our real life that it becomes difficult to navigate them</a:t>
            </a:r>
            <a:r>
              <a:rPr lang="en-IN" dirty="0"/>
              <a:t> </a:t>
            </a:r>
            <a:r>
              <a:rPr lang="en-US" dirty="0"/>
              <a:t>at the same time.</a:t>
            </a:r>
          </a:p>
        </p:txBody>
      </p:sp>
      <p:pic>
        <p:nvPicPr>
          <p:cNvPr id="5" name="Picture 4">
            <a:extLst>
              <a:ext uri="{FF2B5EF4-FFF2-40B4-BE49-F238E27FC236}">
                <a16:creationId xmlns:a16="http://schemas.microsoft.com/office/drawing/2014/main" id="{F7475D91-7FAC-420A-9C6C-585C34B2A2F2}"/>
              </a:ext>
            </a:extLst>
          </p:cNvPr>
          <p:cNvPicPr>
            <a:picLocks noChangeAspect="1"/>
          </p:cNvPicPr>
          <p:nvPr/>
        </p:nvPicPr>
        <p:blipFill>
          <a:blip r:embed="rId2"/>
          <a:stretch>
            <a:fillRect/>
          </a:stretch>
        </p:blipFill>
        <p:spPr>
          <a:xfrm>
            <a:off x="6901792" y="2032000"/>
            <a:ext cx="5290208" cy="4826001"/>
          </a:xfrm>
          <a:prstGeom prst="rect">
            <a:avLst/>
          </a:prstGeom>
        </p:spPr>
      </p:pic>
    </p:spTree>
    <p:extLst>
      <p:ext uri="{BB962C8B-B14F-4D97-AF65-F5344CB8AC3E}">
        <p14:creationId xmlns:p14="http://schemas.microsoft.com/office/powerpoint/2010/main" val="14595192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07B8E-D2B1-4F1F-9B92-4D842E1E40C9}"/>
              </a:ext>
            </a:extLst>
          </p:cNvPr>
          <p:cNvSpPr>
            <a:spLocks noGrp="1"/>
          </p:cNvSpPr>
          <p:nvPr>
            <p:ph type="title"/>
          </p:nvPr>
        </p:nvSpPr>
        <p:spPr>
          <a:xfrm>
            <a:off x="1392621" y="592241"/>
            <a:ext cx="9135241" cy="1596177"/>
          </a:xfrm>
        </p:spPr>
        <p:txBody>
          <a:bodyPr>
            <a:normAutofit/>
          </a:bodyPr>
          <a:lstStyle/>
          <a:p>
            <a:r>
              <a:rPr lang="en-US" sz="3000" dirty="0"/>
              <a:t>Some Predictions for How the Metaverse Will Impact Our Lives</a:t>
            </a:r>
            <a:br>
              <a:rPr lang="en-US" dirty="0"/>
            </a:br>
            <a:endParaRPr lang="en-US" dirty="0"/>
          </a:p>
        </p:txBody>
      </p:sp>
      <p:sp>
        <p:nvSpPr>
          <p:cNvPr id="6" name="TextBox 5">
            <a:extLst>
              <a:ext uri="{FF2B5EF4-FFF2-40B4-BE49-F238E27FC236}">
                <a16:creationId xmlns:a16="http://schemas.microsoft.com/office/drawing/2014/main" id="{8B448F3A-C01B-4027-B400-523A06D70E40}"/>
              </a:ext>
            </a:extLst>
          </p:cNvPr>
          <p:cNvSpPr txBox="1"/>
          <p:nvPr/>
        </p:nvSpPr>
        <p:spPr>
          <a:xfrm>
            <a:off x="227724" y="1922028"/>
            <a:ext cx="7120759" cy="4247317"/>
          </a:xfrm>
          <a:prstGeom prst="rect">
            <a:avLst/>
          </a:prstGeom>
          <a:noFill/>
        </p:spPr>
        <p:txBody>
          <a:bodyPr wrap="square">
            <a:spAutoFit/>
          </a:bodyPr>
          <a:lstStyle/>
          <a:p>
            <a:r>
              <a:rPr lang="en-US" b="1" dirty="0"/>
              <a:t>We may experience dissonance between reality and the metaverse</a:t>
            </a:r>
            <a:r>
              <a:rPr lang="en-US" dirty="0"/>
              <a:t>:</a:t>
            </a:r>
            <a:r>
              <a:rPr lang="en-IN" dirty="0"/>
              <a:t> </a:t>
            </a:r>
            <a:r>
              <a:rPr lang="en-US" dirty="0"/>
              <a:t>Let's face it, living in a world where I can have whatever I want, whenever I want it sounds like a dream. But it will also come with some downsides. Going from a Metaverse built around a real-time experience and then going back into reality where things tend to manifest slower will be a bit of a shock to the system. So much so that it could lead to people disconnecting from their real life in favor of the world they've created in the Metaverse. Or it could simply be disorienting to bounce back and forth between the two experiences. We are going to have to learn how to navigate both worlds at the same time.</a:t>
            </a:r>
            <a:endParaRPr lang="en-IN" dirty="0"/>
          </a:p>
          <a:p>
            <a:endParaRPr lang="en-IN" dirty="0"/>
          </a:p>
          <a:p>
            <a:r>
              <a:rPr lang="en-US" b="1" dirty="0"/>
              <a:t>We will create our collaborative work environment</a:t>
            </a:r>
            <a:r>
              <a:rPr lang="en-US" dirty="0"/>
              <a:t>:</a:t>
            </a:r>
            <a:r>
              <a:rPr lang="en-IN" dirty="0"/>
              <a:t> </a:t>
            </a:r>
            <a:r>
              <a:rPr lang="en-US" dirty="0"/>
              <a:t>Work</a:t>
            </a:r>
            <a:r>
              <a:rPr lang="en-IN" dirty="0"/>
              <a:t> </a:t>
            </a:r>
            <a:r>
              <a:rPr lang="en-US" dirty="0"/>
              <a:t>environments will take on a whole new meaning in the metaverse.</a:t>
            </a:r>
            <a:r>
              <a:rPr lang="en-IN" dirty="0"/>
              <a:t> </a:t>
            </a:r>
            <a:r>
              <a:rPr lang="en-US" dirty="0"/>
              <a:t>There will be no limit to the environments we can create. There will be</a:t>
            </a:r>
            <a:r>
              <a:rPr lang="en-IN" dirty="0"/>
              <a:t> </a:t>
            </a:r>
            <a:r>
              <a:rPr lang="en-US" dirty="0"/>
              <a:t>no barriers between environments as we can simply shift between</a:t>
            </a:r>
            <a:r>
              <a:rPr lang="en-IN" dirty="0"/>
              <a:t> </a:t>
            </a:r>
            <a:r>
              <a:rPr lang="en-US" dirty="0"/>
              <a:t>them.</a:t>
            </a:r>
          </a:p>
        </p:txBody>
      </p:sp>
      <p:pic>
        <p:nvPicPr>
          <p:cNvPr id="7" name="Picture 6">
            <a:extLst>
              <a:ext uri="{FF2B5EF4-FFF2-40B4-BE49-F238E27FC236}">
                <a16:creationId xmlns:a16="http://schemas.microsoft.com/office/drawing/2014/main" id="{BC0F7E6C-43D1-4181-9852-2A4CE521E784}"/>
              </a:ext>
            </a:extLst>
          </p:cNvPr>
          <p:cNvPicPr>
            <a:picLocks noChangeAspect="1"/>
          </p:cNvPicPr>
          <p:nvPr/>
        </p:nvPicPr>
        <p:blipFill>
          <a:blip r:embed="rId2"/>
          <a:stretch>
            <a:fillRect/>
          </a:stretch>
        </p:blipFill>
        <p:spPr>
          <a:xfrm>
            <a:off x="7523655" y="1751724"/>
            <a:ext cx="4668345" cy="5106276"/>
          </a:xfrm>
          <a:prstGeom prst="rect">
            <a:avLst/>
          </a:prstGeom>
        </p:spPr>
      </p:pic>
    </p:spTree>
    <p:extLst>
      <p:ext uri="{BB962C8B-B14F-4D97-AF65-F5344CB8AC3E}">
        <p14:creationId xmlns:p14="http://schemas.microsoft.com/office/powerpoint/2010/main" val="28019908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A8329-CAE6-4BD0-8D7D-D26B15E1FC1F}"/>
              </a:ext>
            </a:extLst>
          </p:cNvPr>
          <p:cNvSpPr>
            <a:spLocks noGrp="1"/>
          </p:cNvSpPr>
          <p:nvPr>
            <p:ph type="title"/>
          </p:nvPr>
        </p:nvSpPr>
        <p:spPr/>
        <p:txBody>
          <a:bodyPr/>
          <a:lstStyle/>
          <a:p>
            <a:r>
              <a:rPr lang="en-IN" dirty="0"/>
              <a:t>TABLE OF CONTENTS</a:t>
            </a:r>
            <a:br>
              <a:rPr lang="en-IN" dirty="0"/>
            </a:br>
            <a:endParaRPr lang="en-US" dirty="0"/>
          </a:p>
        </p:txBody>
      </p:sp>
      <p:sp>
        <p:nvSpPr>
          <p:cNvPr id="3" name="TextBox 2">
            <a:extLst>
              <a:ext uri="{FF2B5EF4-FFF2-40B4-BE49-F238E27FC236}">
                <a16:creationId xmlns:a16="http://schemas.microsoft.com/office/drawing/2014/main" id="{24D3CF1B-1310-48A2-AEF7-F822B383E2EC}"/>
              </a:ext>
            </a:extLst>
          </p:cNvPr>
          <p:cNvSpPr txBox="1"/>
          <p:nvPr/>
        </p:nvSpPr>
        <p:spPr>
          <a:xfrm>
            <a:off x="394139" y="2214694"/>
            <a:ext cx="6008414" cy="4493538"/>
          </a:xfrm>
          <a:prstGeom prst="rect">
            <a:avLst/>
          </a:prstGeom>
          <a:noFill/>
        </p:spPr>
        <p:txBody>
          <a:bodyPr wrap="square" rtlCol="0">
            <a:spAutoFit/>
          </a:bodyPr>
          <a:lstStyle/>
          <a:p>
            <a:r>
              <a:rPr lang="en-IN" sz="2200" dirty="0"/>
              <a:t>1.Overview of Metaverse</a:t>
            </a:r>
          </a:p>
          <a:p>
            <a:pPr marL="457200" indent="-457200">
              <a:buAutoNum type="arabicPeriod"/>
            </a:pPr>
            <a:endParaRPr lang="en-IN" sz="2200" dirty="0"/>
          </a:p>
          <a:p>
            <a:pPr algn="l"/>
            <a:r>
              <a:rPr lang="en-IN" sz="2200" dirty="0"/>
              <a:t>2.History</a:t>
            </a:r>
          </a:p>
          <a:p>
            <a:pPr algn="l"/>
            <a:endParaRPr lang="en-IN" sz="2200" dirty="0"/>
          </a:p>
          <a:p>
            <a:pPr algn="l"/>
            <a:r>
              <a:rPr lang="en-IN" sz="2200" dirty="0"/>
              <a:t>3.Progress in Metaverse</a:t>
            </a:r>
          </a:p>
          <a:p>
            <a:pPr algn="l"/>
            <a:endParaRPr lang="en-IN" sz="2200" dirty="0"/>
          </a:p>
          <a:p>
            <a:pPr algn="l"/>
            <a:r>
              <a:rPr lang="en-IN" sz="2200" dirty="0"/>
              <a:t>4.Application of Metaverse in video game industry</a:t>
            </a:r>
          </a:p>
          <a:p>
            <a:pPr algn="l"/>
            <a:endParaRPr lang="en-IN" sz="2200" dirty="0"/>
          </a:p>
          <a:p>
            <a:pPr algn="l"/>
            <a:r>
              <a:rPr lang="en-IN" sz="2200" dirty="0"/>
              <a:t>5.Future of Metaverse</a:t>
            </a:r>
          </a:p>
          <a:p>
            <a:pPr algn="l"/>
            <a:endParaRPr lang="en-IN" sz="2200" dirty="0"/>
          </a:p>
          <a:p>
            <a:pPr algn="l"/>
            <a:r>
              <a:rPr lang="en-IN" sz="2200" dirty="0"/>
              <a:t>6.Pros and Cons of Metaverse</a:t>
            </a:r>
          </a:p>
          <a:p>
            <a:pPr algn="l"/>
            <a:endParaRPr lang="en-IN" sz="2200" dirty="0"/>
          </a:p>
          <a:p>
            <a:pPr algn="l"/>
            <a:r>
              <a:rPr lang="en-IN" sz="2200"/>
              <a:t>7.References</a:t>
            </a:r>
            <a:endParaRPr lang="en-US" sz="2200" dirty="0"/>
          </a:p>
        </p:txBody>
      </p:sp>
    </p:spTree>
    <p:extLst>
      <p:ext uri="{BB962C8B-B14F-4D97-AF65-F5344CB8AC3E}">
        <p14:creationId xmlns:p14="http://schemas.microsoft.com/office/powerpoint/2010/main" val="2030014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D450C-F09B-4AD9-AE32-F201BD7B3588}"/>
              </a:ext>
            </a:extLst>
          </p:cNvPr>
          <p:cNvSpPr>
            <a:spLocks noGrp="1"/>
          </p:cNvSpPr>
          <p:nvPr>
            <p:ph type="title"/>
          </p:nvPr>
        </p:nvSpPr>
        <p:spPr>
          <a:xfrm>
            <a:off x="782396" y="417069"/>
            <a:ext cx="10364451" cy="1596177"/>
          </a:xfrm>
        </p:spPr>
        <p:txBody>
          <a:bodyPr/>
          <a:lstStyle/>
          <a:p>
            <a:r>
              <a:rPr lang="en-IN" b="1" dirty="0"/>
              <a:t>06. PROS AND CONS OF METAVERSE</a:t>
            </a:r>
            <a:endParaRPr lang="en-US" b="1" dirty="0"/>
          </a:p>
        </p:txBody>
      </p:sp>
      <p:sp>
        <p:nvSpPr>
          <p:cNvPr id="3" name="TextBox 2">
            <a:extLst>
              <a:ext uri="{FF2B5EF4-FFF2-40B4-BE49-F238E27FC236}">
                <a16:creationId xmlns:a16="http://schemas.microsoft.com/office/drawing/2014/main" id="{2E66B666-5584-4597-8CE3-9C447ECB5538}"/>
              </a:ext>
            </a:extLst>
          </p:cNvPr>
          <p:cNvSpPr txBox="1"/>
          <p:nvPr/>
        </p:nvSpPr>
        <p:spPr>
          <a:xfrm>
            <a:off x="530771" y="1794280"/>
            <a:ext cx="5013435" cy="4524315"/>
          </a:xfrm>
          <a:prstGeom prst="rect">
            <a:avLst/>
          </a:prstGeom>
          <a:noFill/>
        </p:spPr>
        <p:txBody>
          <a:bodyPr wrap="square" rtlCol="0">
            <a:spAutoFit/>
          </a:bodyPr>
          <a:lstStyle/>
          <a:p>
            <a:pPr algn="l"/>
            <a:r>
              <a:rPr lang="en-US" b="1" dirty="0"/>
              <a:t>Pros of Metaverse</a:t>
            </a:r>
            <a:r>
              <a:rPr lang="en-IN" b="1" dirty="0"/>
              <a:t>:</a:t>
            </a:r>
            <a:endParaRPr lang="en-IN" dirty="0"/>
          </a:p>
          <a:p>
            <a:pPr marL="285750" indent="-285750" algn="l">
              <a:buFont typeface="Arial" panose="020B0604020202020204" pitchFamily="34" charset="0"/>
              <a:buChar char="•"/>
            </a:pPr>
            <a:r>
              <a:rPr lang="en-US" dirty="0"/>
              <a:t>Traveling the world without moving</a:t>
            </a:r>
            <a:r>
              <a:rPr lang="en-IN" dirty="0"/>
              <a:t>.</a:t>
            </a:r>
          </a:p>
          <a:p>
            <a:pPr marL="285750" indent="-285750" algn="l">
              <a:buFont typeface="Arial" panose="020B0604020202020204" pitchFamily="34" charset="0"/>
              <a:buChar char="•"/>
            </a:pPr>
            <a:endParaRPr lang="en-IN" dirty="0"/>
          </a:p>
          <a:p>
            <a:pPr marL="285750" indent="-285750" algn="l">
              <a:buFont typeface="Arial" panose="020B0604020202020204" pitchFamily="34" charset="0"/>
              <a:buChar char="•"/>
            </a:pPr>
            <a:r>
              <a:rPr lang="en-US" dirty="0"/>
              <a:t>Increasing technological literacy and skills</a:t>
            </a:r>
            <a:r>
              <a:rPr lang="en-IN" dirty="0"/>
              <a:t>.</a:t>
            </a:r>
          </a:p>
          <a:p>
            <a:pPr marL="285750" indent="-285750" algn="l">
              <a:buFont typeface="Arial" panose="020B0604020202020204" pitchFamily="34" charset="0"/>
              <a:buChar char="•"/>
            </a:pPr>
            <a:endParaRPr lang="en-IN" dirty="0"/>
          </a:p>
          <a:p>
            <a:pPr marL="285750" indent="-285750" algn="l">
              <a:buFont typeface="Arial" panose="020B0604020202020204" pitchFamily="34" charset="0"/>
              <a:buChar char="•"/>
            </a:pPr>
            <a:r>
              <a:rPr lang="en-US" dirty="0"/>
              <a:t>Connecting with new people without feeling awkward</a:t>
            </a:r>
            <a:r>
              <a:rPr lang="en-IN" dirty="0"/>
              <a:t>.</a:t>
            </a:r>
            <a:r>
              <a:rPr lang="en-US" dirty="0"/>
              <a:t> Creating completely new job opportunities</a:t>
            </a:r>
            <a:r>
              <a:rPr lang="en-IN" dirty="0"/>
              <a:t>.</a:t>
            </a:r>
          </a:p>
          <a:p>
            <a:pPr marL="285750" indent="-285750" algn="l">
              <a:buFont typeface="Arial" panose="020B0604020202020204" pitchFamily="34" charset="0"/>
              <a:buChar char="•"/>
            </a:pPr>
            <a:endParaRPr lang="en-IN" dirty="0"/>
          </a:p>
          <a:p>
            <a:pPr algn="l"/>
            <a:r>
              <a:rPr lang="en-US" b="1" dirty="0"/>
              <a:t>Cons of Metaverse:</a:t>
            </a:r>
            <a:endParaRPr lang="en-IN" b="1" dirty="0"/>
          </a:p>
          <a:p>
            <a:pPr marL="285750" indent="-285750" algn="l">
              <a:buFont typeface="Arial" panose="020B0604020202020204" pitchFamily="34" charset="0"/>
              <a:buChar char="•"/>
            </a:pPr>
            <a:r>
              <a:rPr lang="en-US" dirty="0"/>
              <a:t>Required of Advanced Digital Technologies</a:t>
            </a:r>
            <a:r>
              <a:rPr lang="en-IN" dirty="0"/>
              <a:t>.</a:t>
            </a:r>
          </a:p>
          <a:p>
            <a:pPr marL="285750" indent="-285750" algn="l">
              <a:buFont typeface="Arial" panose="020B0604020202020204" pitchFamily="34" charset="0"/>
              <a:buChar char="•"/>
            </a:pPr>
            <a:endParaRPr lang="en-IN" dirty="0"/>
          </a:p>
          <a:p>
            <a:pPr marL="285750" indent="-285750" algn="l">
              <a:buFont typeface="Arial" panose="020B0604020202020204" pitchFamily="34" charset="0"/>
              <a:buChar char="•"/>
            </a:pPr>
            <a:r>
              <a:rPr lang="en-US" dirty="0"/>
              <a:t>Privacy and Security Implications</a:t>
            </a:r>
            <a:r>
              <a:rPr lang="en-IN" dirty="0"/>
              <a:t>.</a:t>
            </a:r>
          </a:p>
          <a:p>
            <a:pPr marL="285750" indent="-285750" algn="l">
              <a:buFont typeface="Arial" panose="020B0604020202020204" pitchFamily="34" charset="0"/>
              <a:buChar char="•"/>
            </a:pPr>
            <a:endParaRPr lang="en-IN" dirty="0"/>
          </a:p>
          <a:p>
            <a:pPr marL="285750" indent="-285750" algn="l">
              <a:buFont typeface="Arial" panose="020B0604020202020204" pitchFamily="34" charset="0"/>
              <a:buChar char="•"/>
            </a:pPr>
            <a:r>
              <a:rPr lang="en-US" dirty="0"/>
              <a:t>Reducing the Difference between Real and Virtual</a:t>
            </a:r>
          </a:p>
        </p:txBody>
      </p:sp>
    </p:spTree>
    <p:extLst>
      <p:ext uri="{BB962C8B-B14F-4D97-AF65-F5344CB8AC3E}">
        <p14:creationId xmlns:p14="http://schemas.microsoft.com/office/powerpoint/2010/main" val="27727599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1A80D-7902-4D31-9526-FA18A52799C2}"/>
              </a:ext>
            </a:extLst>
          </p:cNvPr>
          <p:cNvSpPr>
            <a:spLocks noGrp="1"/>
          </p:cNvSpPr>
          <p:nvPr>
            <p:ph type="title"/>
          </p:nvPr>
        </p:nvSpPr>
        <p:spPr/>
        <p:txBody>
          <a:bodyPr>
            <a:normAutofit/>
          </a:bodyPr>
          <a:lstStyle/>
          <a:p>
            <a:r>
              <a:rPr lang="en-US" sz="2700" dirty="0"/>
              <a:t>Will virtual reality/AR help improve our imagination </a:t>
            </a:r>
            <a:r>
              <a:rPr lang="en-IN" sz="2700" dirty="0"/>
              <a:t>and </a:t>
            </a:r>
            <a:r>
              <a:rPr lang="en-US" sz="2700" dirty="0"/>
              <a:t>creativity, or just make us more addicted to screens?</a:t>
            </a:r>
          </a:p>
        </p:txBody>
      </p:sp>
      <p:sp>
        <p:nvSpPr>
          <p:cNvPr id="3" name="TextBox 2">
            <a:extLst>
              <a:ext uri="{FF2B5EF4-FFF2-40B4-BE49-F238E27FC236}">
                <a16:creationId xmlns:a16="http://schemas.microsoft.com/office/drawing/2014/main" id="{C97D1706-9C99-41C4-AEA0-EDFC7B16702C}"/>
              </a:ext>
            </a:extLst>
          </p:cNvPr>
          <p:cNvSpPr txBox="1"/>
          <p:nvPr/>
        </p:nvSpPr>
        <p:spPr>
          <a:xfrm>
            <a:off x="443185" y="2135866"/>
            <a:ext cx="4461643" cy="4493538"/>
          </a:xfrm>
          <a:prstGeom prst="rect">
            <a:avLst/>
          </a:prstGeom>
          <a:noFill/>
        </p:spPr>
        <p:txBody>
          <a:bodyPr wrap="square" rtlCol="0">
            <a:spAutoFit/>
          </a:bodyPr>
          <a:lstStyle/>
          <a:p>
            <a:pPr marL="342900" indent="-342900" algn="l">
              <a:buFont typeface="Arial" panose="020B0604020202020204" pitchFamily="34" charset="0"/>
              <a:buChar char="•"/>
            </a:pPr>
            <a:r>
              <a:rPr lang="en-US" sz="2200" dirty="0"/>
              <a:t>The concept of VR headset is very good as it allows you to experience virtual reality in a better way. But this is a very unhealthy practice.</a:t>
            </a:r>
            <a:r>
              <a:rPr lang="en-IN" sz="2200" dirty="0"/>
              <a:t> First</a:t>
            </a:r>
            <a:r>
              <a:rPr lang="en-US" sz="2200" dirty="0"/>
              <a:t> of all it damages our eyes</a:t>
            </a:r>
            <a:r>
              <a:rPr lang="en-IN" sz="2200" dirty="0"/>
              <a:t> </a:t>
            </a:r>
            <a:r>
              <a:rPr lang="en-US" sz="2200" dirty="0" err="1"/>
              <a:t>alot</a:t>
            </a:r>
            <a:r>
              <a:rPr lang="en-US" sz="2200" dirty="0"/>
              <a:t>.</a:t>
            </a:r>
            <a:endParaRPr lang="en-IN" sz="2200" dirty="0"/>
          </a:p>
          <a:p>
            <a:pPr marL="342900" indent="-342900" algn="l">
              <a:buFont typeface="Arial" panose="020B0604020202020204" pitchFamily="34" charset="0"/>
              <a:buChar char="•"/>
            </a:pPr>
            <a:endParaRPr lang="en-IN" sz="2200" dirty="0"/>
          </a:p>
          <a:p>
            <a:pPr marL="342900" indent="-342900" algn="l">
              <a:buFont typeface="Arial" panose="020B0604020202020204" pitchFamily="34" charset="0"/>
              <a:buChar char="•"/>
            </a:pPr>
            <a:r>
              <a:rPr lang="en-US" sz="2200" dirty="0"/>
              <a:t>Secondly it is just promoting more and more isolation of a person and allows him to enter or fantasize about a world which does not exist. It will not be a bad thing if we use it occasionally</a:t>
            </a:r>
            <a:r>
              <a:rPr lang="en-IN" sz="2200" dirty="0"/>
              <a:t>.</a:t>
            </a:r>
            <a:endParaRPr lang="en-US" sz="2200" dirty="0"/>
          </a:p>
        </p:txBody>
      </p:sp>
      <p:pic>
        <p:nvPicPr>
          <p:cNvPr id="4" name="Picture 3">
            <a:extLst>
              <a:ext uri="{FF2B5EF4-FFF2-40B4-BE49-F238E27FC236}">
                <a16:creationId xmlns:a16="http://schemas.microsoft.com/office/drawing/2014/main" id="{1E7E4CCF-2A0D-4160-8513-1E42A8ABE98D}"/>
              </a:ext>
            </a:extLst>
          </p:cNvPr>
          <p:cNvPicPr>
            <a:picLocks noChangeAspect="1"/>
          </p:cNvPicPr>
          <p:nvPr/>
        </p:nvPicPr>
        <p:blipFill>
          <a:blip r:embed="rId2"/>
          <a:stretch>
            <a:fillRect/>
          </a:stretch>
        </p:blipFill>
        <p:spPr>
          <a:xfrm>
            <a:off x="5689600" y="2520950"/>
            <a:ext cx="6502400" cy="4337050"/>
          </a:xfrm>
          <a:prstGeom prst="rect">
            <a:avLst/>
          </a:prstGeom>
        </p:spPr>
      </p:pic>
    </p:spTree>
    <p:extLst>
      <p:ext uri="{BB962C8B-B14F-4D97-AF65-F5344CB8AC3E}">
        <p14:creationId xmlns:p14="http://schemas.microsoft.com/office/powerpoint/2010/main" val="32452620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A836F-D8FB-4167-9B2C-F2D7C0BC3BA3}"/>
              </a:ext>
            </a:extLst>
          </p:cNvPr>
          <p:cNvSpPr>
            <a:spLocks noGrp="1"/>
          </p:cNvSpPr>
          <p:nvPr>
            <p:ph type="title"/>
          </p:nvPr>
        </p:nvSpPr>
        <p:spPr/>
        <p:txBody>
          <a:bodyPr/>
          <a:lstStyle/>
          <a:p>
            <a:r>
              <a:rPr lang="en-IN" b="1" dirty="0"/>
              <a:t>07. references</a:t>
            </a:r>
            <a:endParaRPr lang="en-US" b="1" dirty="0"/>
          </a:p>
        </p:txBody>
      </p:sp>
      <p:sp>
        <p:nvSpPr>
          <p:cNvPr id="3" name="TextBox 2">
            <a:extLst>
              <a:ext uri="{FF2B5EF4-FFF2-40B4-BE49-F238E27FC236}">
                <a16:creationId xmlns:a16="http://schemas.microsoft.com/office/drawing/2014/main" id="{BF2B4002-90AA-498A-9139-48E0242E7A4B}"/>
              </a:ext>
            </a:extLst>
          </p:cNvPr>
          <p:cNvSpPr txBox="1"/>
          <p:nvPr/>
        </p:nvSpPr>
        <p:spPr>
          <a:xfrm>
            <a:off x="1117598" y="2286875"/>
            <a:ext cx="10934264" cy="2308324"/>
          </a:xfrm>
          <a:prstGeom prst="rect">
            <a:avLst/>
          </a:prstGeom>
          <a:noFill/>
        </p:spPr>
        <p:txBody>
          <a:bodyPr wrap="square" rtlCol="0">
            <a:spAutoFit/>
          </a:bodyPr>
          <a:lstStyle/>
          <a:p>
            <a:pPr marL="342900" indent="-342900" algn="l">
              <a:buAutoNum type="arabicPeriod"/>
            </a:pPr>
            <a:r>
              <a:rPr lang="en-IN" dirty="0">
                <a:hlinkClick r:id="rId2"/>
              </a:rPr>
              <a:t>https://www.businessinsider.in/</a:t>
            </a:r>
            <a:endParaRPr lang="en-IN" dirty="0"/>
          </a:p>
          <a:p>
            <a:pPr marL="342900" indent="-342900" algn="l">
              <a:buAutoNum type="arabicPeriod"/>
            </a:pPr>
            <a:r>
              <a:rPr lang="en-IN" dirty="0">
                <a:hlinkClick r:id="rId3"/>
              </a:rPr>
              <a:t>Virtual reality – Wikipedia</a:t>
            </a:r>
            <a:endParaRPr lang="en-IN" dirty="0"/>
          </a:p>
          <a:p>
            <a:pPr marL="342900" indent="-342900">
              <a:buFontTx/>
              <a:buAutoNum type="arabicPeriod"/>
            </a:pPr>
            <a:r>
              <a:rPr lang="en-IN" dirty="0">
                <a:hlinkClick r:id="rId4"/>
              </a:rPr>
              <a:t>Top 10 Metaverse Games to Immerse Yourself Into (2023) (influencermarketinghub.com)</a:t>
            </a:r>
            <a:endParaRPr lang="en-IN" dirty="0"/>
          </a:p>
          <a:p>
            <a:pPr marL="342900" indent="-342900">
              <a:buFontTx/>
              <a:buAutoNum type="arabicPeriod"/>
            </a:pPr>
            <a:r>
              <a:rPr lang="en-IN" dirty="0">
                <a:hlinkClick r:id="rId5"/>
              </a:rPr>
              <a:t>https://www.blockchaingamer.biz/wp-content/uploads/2021/03/illuvium-art.jpg</a:t>
            </a:r>
            <a:endParaRPr lang="en-IN" dirty="0"/>
          </a:p>
          <a:p>
            <a:pPr marL="342900" indent="-342900">
              <a:buFontTx/>
              <a:buAutoNum type="arabicPeriod"/>
            </a:pPr>
            <a:r>
              <a:rPr lang="en-IN" dirty="0"/>
              <a:t>https://media.breitbart.com/media/2021/10/facebook-meta-name-change-mark-zuckerberg.jpg</a:t>
            </a:r>
          </a:p>
          <a:p>
            <a:pPr marL="342900" indent="-342900" algn="l">
              <a:buAutoNum type="arabicPeriod"/>
            </a:pPr>
            <a:r>
              <a:rPr lang="en-US" dirty="0">
                <a:hlinkClick r:id="rId6"/>
              </a:rPr>
              <a:t>https://blog.chromia.com/content/images/2020/06/coa_banner.jpg</a:t>
            </a:r>
            <a:endParaRPr lang="en-IN" dirty="0"/>
          </a:p>
          <a:p>
            <a:pPr marL="342900" indent="-342900" algn="l">
              <a:buAutoNum type="arabicPeriod"/>
            </a:pPr>
            <a:r>
              <a:rPr lang="en-IN" dirty="0"/>
              <a:t>https://nftevening.com/wp-content/uploads/2021/08/Featuredqqq.jpg</a:t>
            </a:r>
          </a:p>
          <a:p>
            <a:pPr marL="342900" indent="-342900" algn="l">
              <a:buAutoNum type="arabicPeriod"/>
            </a:pPr>
            <a:endParaRPr lang="en-US" dirty="0"/>
          </a:p>
        </p:txBody>
      </p:sp>
    </p:spTree>
    <p:extLst>
      <p:ext uri="{BB962C8B-B14F-4D97-AF65-F5344CB8AC3E}">
        <p14:creationId xmlns:p14="http://schemas.microsoft.com/office/powerpoint/2010/main" val="34243920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95836-3B6C-4640-80B9-3D104DB08789}"/>
              </a:ext>
            </a:extLst>
          </p:cNvPr>
          <p:cNvSpPr>
            <a:spLocks noGrp="1"/>
          </p:cNvSpPr>
          <p:nvPr>
            <p:ph type="title"/>
          </p:nvPr>
        </p:nvSpPr>
        <p:spPr>
          <a:xfrm>
            <a:off x="808670" y="2352725"/>
            <a:ext cx="10364451" cy="1596177"/>
          </a:xfrm>
        </p:spPr>
        <p:txBody>
          <a:bodyPr>
            <a:normAutofit/>
          </a:bodyPr>
          <a:lstStyle/>
          <a:p>
            <a:r>
              <a:rPr lang="en-IN" sz="10000" b="1" i="1" dirty="0"/>
              <a:t>THANK YOU !!!</a:t>
            </a:r>
            <a:endParaRPr lang="en-US" sz="10000" b="1" i="1" dirty="0"/>
          </a:p>
        </p:txBody>
      </p:sp>
    </p:spTree>
    <p:extLst>
      <p:ext uri="{BB962C8B-B14F-4D97-AF65-F5344CB8AC3E}">
        <p14:creationId xmlns:p14="http://schemas.microsoft.com/office/powerpoint/2010/main" val="4151582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xit" presetSubtype="0" fill="hold" grpId="0" nodeType="clickEffect">
                                  <p:stCondLst>
                                    <p:cond delay="0"/>
                                  </p:stCondLst>
                                  <p:childTnLst>
                                    <p:animEffect transition="out" filter="fade">
                                      <p:cBhvr>
                                        <p:cTn id="6" dur="2000"/>
                                        <p:tgtEl>
                                          <p:spTgt spid="2"/>
                                        </p:tgtEl>
                                      </p:cBhvr>
                                    </p:animEffect>
                                    <p:anim calcmode="lin" valueType="num">
                                      <p:cBhvr>
                                        <p:cTn id="7" dur="2000"/>
                                        <p:tgtEl>
                                          <p:spTgt spid="2"/>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8" dur="2000"/>
                                        <p:tgtEl>
                                          <p:spTgt spid="2"/>
                                        </p:tgtEl>
                                        <p:attrNameLst>
                                          <p:attrName>ppt_h</p:attrName>
                                        </p:attrNameLst>
                                      </p:cBhvr>
                                      <p:tavLst>
                                        <p:tav tm="0">
                                          <p:val>
                                            <p:strVal val="ppt_h"/>
                                          </p:val>
                                        </p:tav>
                                        <p:tav tm="100000">
                                          <p:val>
                                            <p:strVal val="ppt_h"/>
                                          </p:val>
                                        </p:tav>
                                      </p:tavLst>
                                    </p:anim>
                                    <p:set>
                                      <p:cBhvr>
                                        <p:cTn id="9" dur="1" fill="hold">
                                          <p:stCondLst>
                                            <p:cond delay="1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62BDE-109D-4F94-A1A2-9858A050EA87}"/>
              </a:ext>
            </a:extLst>
          </p:cNvPr>
          <p:cNvSpPr>
            <a:spLocks noGrp="1"/>
          </p:cNvSpPr>
          <p:nvPr>
            <p:ph type="title"/>
          </p:nvPr>
        </p:nvSpPr>
        <p:spPr>
          <a:xfrm>
            <a:off x="1045154" y="2221345"/>
            <a:ext cx="10364451" cy="1596177"/>
          </a:xfrm>
        </p:spPr>
        <p:txBody>
          <a:bodyPr>
            <a:normAutofit/>
          </a:bodyPr>
          <a:lstStyle/>
          <a:p>
            <a:r>
              <a:rPr lang="en-IN" sz="6000" b="1" dirty="0"/>
              <a:t>01. OVERVIEW</a:t>
            </a:r>
            <a:endParaRPr lang="en-US" sz="6000" b="1" dirty="0"/>
          </a:p>
        </p:txBody>
      </p:sp>
    </p:spTree>
    <p:extLst>
      <p:ext uri="{BB962C8B-B14F-4D97-AF65-F5344CB8AC3E}">
        <p14:creationId xmlns:p14="http://schemas.microsoft.com/office/powerpoint/2010/main" val="266389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5C405-D51C-4590-BDFB-0AA952B39239}"/>
              </a:ext>
            </a:extLst>
          </p:cNvPr>
          <p:cNvSpPr>
            <a:spLocks noGrp="1"/>
          </p:cNvSpPr>
          <p:nvPr>
            <p:ph type="title"/>
          </p:nvPr>
        </p:nvSpPr>
        <p:spPr>
          <a:xfrm>
            <a:off x="309430" y="0"/>
            <a:ext cx="10364451" cy="1596177"/>
          </a:xfrm>
        </p:spPr>
        <p:txBody>
          <a:bodyPr/>
          <a:lstStyle/>
          <a:p>
            <a:r>
              <a:rPr lang="en-IN" dirty="0"/>
              <a:t>WHAT IS VIRTUAL REALITY?</a:t>
            </a:r>
            <a:endParaRPr lang="en-US" dirty="0"/>
          </a:p>
        </p:txBody>
      </p:sp>
      <p:sp>
        <p:nvSpPr>
          <p:cNvPr id="3" name="TextBox 2">
            <a:extLst>
              <a:ext uri="{FF2B5EF4-FFF2-40B4-BE49-F238E27FC236}">
                <a16:creationId xmlns:a16="http://schemas.microsoft.com/office/drawing/2014/main" id="{4187274B-1D46-4706-8956-8BD30037F2CE}"/>
              </a:ext>
            </a:extLst>
          </p:cNvPr>
          <p:cNvSpPr txBox="1"/>
          <p:nvPr/>
        </p:nvSpPr>
        <p:spPr>
          <a:xfrm>
            <a:off x="633499" y="1964930"/>
            <a:ext cx="3920984" cy="4524315"/>
          </a:xfrm>
          <a:prstGeom prst="rect">
            <a:avLst/>
          </a:prstGeom>
          <a:noFill/>
        </p:spPr>
        <p:txBody>
          <a:bodyPr wrap="square" rtlCol="0">
            <a:spAutoFit/>
          </a:bodyPr>
          <a:lstStyle/>
          <a:p>
            <a:pPr fontAlgn="base"/>
            <a:r>
              <a:rPr lang="en-IN" b="0" i="0" dirty="0">
                <a:solidFill>
                  <a:srgbClr val="000000"/>
                </a:solidFill>
                <a:effectLst/>
                <a:latin typeface="Roboto" panose="020F0502020204030204" pitchFamily="34" charset="0"/>
              </a:rPr>
              <a:t>1. Virtual reality is the use of computer technology to create simulated environments.</a:t>
            </a:r>
          </a:p>
          <a:p>
            <a:pPr fontAlgn="base"/>
            <a:endParaRPr lang="en-IN" b="0" i="0" dirty="0">
              <a:solidFill>
                <a:srgbClr val="000000"/>
              </a:solidFill>
              <a:effectLst/>
              <a:latin typeface="Roboto" panose="020F0502020204030204" pitchFamily="34" charset="0"/>
            </a:endParaRPr>
          </a:p>
          <a:p>
            <a:pPr fontAlgn="base"/>
            <a:r>
              <a:rPr lang="en-IN" b="0" i="0" dirty="0">
                <a:solidFill>
                  <a:srgbClr val="000000"/>
                </a:solidFill>
                <a:effectLst/>
                <a:latin typeface="Roboto" panose="020F0502020204030204" pitchFamily="34" charset="0"/>
              </a:rPr>
              <a:t>2. Virtual reality places the user inside a three-dimensional experience. </a:t>
            </a:r>
          </a:p>
          <a:p>
            <a:pPr fontAlgn="base"/>
            <a:endParaRPr lang="en-IN" b="0" i="0" dirty="0">
              <a:solidFill>
                <a:srgbClr val="000000"/>
              </a:solidFill>
              <a:effectLst/>
              <a:latin typeface="Roboto" panose="020F0502020204030204" pitchFamily="34" charset="0"/>
            </a:endParaRPr>
          </a:p>
          <a:p>
            <a:pPr fontAlgn="base"/>
            <a:r>
              <a:rPr lang="en-IN" b="0" i="0" dirty="0">
                <a:solidFill>
                  <a:srgbClr val="000000"/>
                </a:solidFill>
                <a:effectLst/>
                <a:latin typeface="Roboto" panose="020F0502020204030204" pitchFamily="34" charset="0"/>
              </a:rPr>
              <a:t>3. Instead of viewing a screen in front of them, users are immersed in and interact with 3D worlds.</a:t>
            </a:r>
          </a:p>
          <a:p>
            <a:pPr fontAlgn="base"/>
            <a:endParaRPr lang="en-IN" b="0" i="0" dirty="0">
              <a:solidFill>
                <a:srgbClr val="000000"/>
              </a:solidFill>
              <a:effectLst/>
              <a:latin typeface="Roboto" panose="020F0502020204030204" pitchFamily="34" charset="0"/>
            </a:endParaRPr>
          </a:p>
          <a:p>
            <a:pPr fontAlgn="base"/>
            <a:r>
              <a:rPr lang="en-IN" b="0" i="0" dirty="0">
                <a:solidFill>
                  <a:srgbClr val="000000"/>
                </a:solidFill>
                <a:effectLst/>
                <a:latin typeface="Roboto" panose="02000000000000000000" pitchFamily="2" charset="0"/>
              </a:rPr>
              <a:t>4. Simulation of </a:t>
            </a:r>
            <a:r>
              <a:rPr lang="en-IN" dirty="0">
                <a:solidFill>
                  <a:srgbClr val="000000"/>
                </a:solidFill>
                <a:latin typeface="Roboto" panose="02000000000000000000" pitchFamily="2" charset="0"/>
              </a:rPr>
              <a:t>all five </a:t>
            </a:r>
            <a:r>
              <a:rPr lang="en-IN" b="0" i="0" dirty="0">
                <a:solidFill>
                  <a:srgbClr val="000000"/>
                </a:solidFill>
                <a:effectLst/>
                <a:latin typeface="Roboto" panose="02000000000000000000" pitchFamily="2" charset="0"/>
              </a:rPr>
              <a:t>human senses transforms a computer into a vehicle into new worlds.</a:t>
            </a:r>
          </a:p>
          <a:p>
            <a:pPr algn="l"/>
            <a:endParaRPr lang="en-US" dirty="0"/>
          </a:p>
        </p:txBody>
      </p:sp>
      <p:pic>
        <p:nvPicPr>
          <p:cNvPr id="4" name="Picture 3">
            <a:extLst>
              <a:ext uri="{FF2B5EF4-FFF2-40B4-BE49-F238E27FC236}">
                <a16:creationId xmlns:a16="http://schemas.microsoft.com/office/drawing/2014/main" id="{E217FB96-C56A-42CE-86A0-8FC4F4C9B0DF}"/>
              </a:ext>
            </a:extLst>
          </p:cNvPr>
          <p:cNvPicPr>
            <a:picLocks noChangeAspect="1"/>
          </p:cNvPicPr>
          <p:nvPr/>
        </p:nvPicPr>
        <p:blipFill>
          <a:blip r:embed="rId2"/>
          <a:stretch>
            <a:fillRect/>
          </a:stretch>
        </p:blipFill>
        <p:spPr>
          <a:xfrm>
            <a:off x="6560206" y="1416604"/>
            <a:ext cx="5631793" cy="5441395"/>
          </a:xfrm>
          <a:prstGeom prst="rect">
            <a:avLst/>
          </a:prstGeom>
        </p:spPr>
      </p:pic>
    </p:spTree>
    <p:extLst>
      <p:ext uri="{BB962C8B-B14F-4D97-AF65-F5344CB8AC3E}">
        <p14:creationId xmlns:p14="http://schemas.microsoft.com/office/powerpoint/2010/main" val="34351064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E66B14-77FC-47BB-B0BE-9F9806D4E572}"/>
              </a:ext>
            </a:extLst>
          </p:cNvPr>
          <p:cNvSpPr>
            <a:spLocks noGrp="1"/>
          </p:cNvSpPr>
          <p:nvPr>
            <p:ph type="title"/>
          </p:nvPr>
        </p:nvSpPr>
        <p:spPr>
          <a:xfrm>
            <a:off x="-2291879" y="688586"/>
            <a:ext cx="10364451" cy="1596177"/>
          </a:xfrm>
        </p:spPr>
        <p:txBody>
          <a:bodyPr/>
          <a:lstStyle/>
          <a:p>
            <a:r>
              <a:rPr lang="en-IN" dirty="0"/>
              <a:t>WHAT IS METAVERSE?</a:t>
            </a:r>
            <a:endParaRPr lang="en-US" dirty="0"/>
          </a:p>
        </p:txBody>
      </p:sp>
      <p:sp>
        <p:nvSpPr>
          <p:cNvPr id="3" name="TextBox 2">
            <a:extLst>
              <a:ext uri="{FF2B5EF4-FFF2-40B4-BE49-F238E27FC236}">
                <a16:creationId xmlns:a16="http://schemas.microsoft.com/office/drawing/2014/main" id="{F9482C60-0C81-4D87-9B1E-590D4B3CF150}"/>
              </a:ext>
            </a:extLst>
          </p:cNvPr>
          <p:cNvSpPr txBox="1"/>
          <p:nvPr/>
        </p:nvSpPr>
        <p:spPr>
          <a:xfrm>
            <a:off x="364987" y="2095758"/>
            <a:ext cx="5862393" cy="3939540"/>
          </a:xfrm>
          <a:prstGeom prst="rect">
            <a:avLst/>
          </a:prstGeom>
          <a:noFill/>
        </p:spPr>
        <p:txBody>
          <a:bodyPr wrap="square" rtlCol="0">
            <a:spAutoFit/>
          </a:bodyPr>
          <a:lstStyle/>
          <a:p>
            <a:pPr algn="l"/>
            <a:r>
              <a:rPr lang="en-US" sz="2500" dirty="0"/>
              <a:t>Metaverse is a virtual-reality space in which users can interact with a computer-generated environment and other users.</a:t>
            </a:r>
            <a:endParaRPr lang="en-IN" sz="2500" dirty="0"/>
          </a:p>
          <a:p>
            <a:pPr algn="l"/>
            <a:endParaRPr lang="en-IN" sz="2500" dirty="0"/>
          </a:p>
          <a:p>
            <a:pPr algn="l"/>
            <a:r>
              <a:rPr lang="en-IN" sz="2500" dirty="0"/>
              <a:t>The internet will eventually evolve into the metaverse, which will to represent the next major computing platform. </a:t>
            </a:r>
          </a:p>
          <a:p>
            <a:pPr algn="l"/>
            <a:endParaRPr lang="en-IN" sz="2500" dirty="0"/>
          </a:p>
          <a:p>
            <a:pPr algn="l"/>
            <a:r>
              <a:rPr lang="en-IN" sz="2500" dirty="0"/>
              <a:t>Metaverse is an application of “Virtual Reality” concept.</a:t>
            </a:r>
          </a:p>
        </p:txBody>
      </p:sp>
      <p:pic>
        <p:nvPicPr>
          <p:cNvPr id="5" name="Picture 4">
            <a:extLst>
              <a:ext uri="{FF2B5EF4-FFF2-40B4-BE49-F238E27FC236}">
                <a16:creationId xmlns:a16="http://schemas.microsoft.com/office/drawing/2014/main" id="{4A3F2CF2-AC1F-424B-84C0-0E716E3455E8}"/>
              </a:ext>
            </a:extLst>
          </p:cNvPr>
          <p:cNvPicPr>
            <a:picLocks noChangeAspect="1"/>
          </p:cNvPicPr>
          <p:nvPr/>
        </p:nvPicPr>
        <p:blipFill>
          <a:blip r:embed="rId2"/>
          <a:stretch>
            <a:fillRect/>
          </a:stretch>
        </p:blipFill>
        <p:spPr>
          <a:xfrm>
            <a:off x="6525172" y="688586"/>
            <a:ext cx="5666828" cy="6169414"/>
          </a:xfrm>
          <a:prstGeom prst="rect">
            <a:avLst/>
          </a:prstGeom>
        </p:spPr>
      </p:pic>
    </p:spTree>
    <p:extLst>
      <p:ext uri="{BB962C8B-B14F-4D97-AF65-F5344CB8AC3E}">
        <p14:creationId xmlns:p14="http://schemas.microsoft.com/office/powerpoint/2010/main" val="227136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67240-E51E-4CBB-B9A2-8724209D56DF}"/>
              </a:ext>
            </a:extLst>
          </p:cNvPr>
          <p:cNvSpPr>
            <a:spLocks noGrp="1"/>
          </p:cNvSpPr>
          <p:nvPr>
            <p:ph type="title"/>
          </p:nvPr>
        </p:nvSpPr>
        <p:spPr>
          <a:xfrm>
            <a:off x="913774" y="2273896"/>
            <a:ext cx="10364451" cy="1596177"/>
          </a:xfrm>
        </p:spPr>
        <p:txBody>
          <a:bodyPr>
            <a:normAutofit/>
          </a:bodyPr>
          <a:lstStyle/>
          <a:p>
            <a:r>
              <a:rPr lang="en-IN" sz="6000" b="1" dirty="0"/>
              <a:t>02. HISTORY</a:t>
            </a:r>
            <a:endParaRPr lang="en-US" sz="6000" b="1" dirty="0"/>
          </a:p>
        </p:txBody>
      </p:sp>
    </p:spTree>
    <p:extLst>
      <p:ext uri="{BB962C8B-B14F-4D97-AF65-F5344CB8AC3E}">
        <p14:creationId xmlns:p14="http://schemas.microsoft.com/office/powerpoint/2010/main" val="10741643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C1388-8B6D-44B2-8FF6-1A4E5C1CA5D3}"/>
              </a:ext>
            </a:extLst>
          </p:cNvPr>
          <p:cNvSpPr>
            <a:spLocks noGrp="1"/>
          </p:cNvSpPr>
          <p:nvPr>
            <p:ph type="title"/>
          </p:nvPr>
        </p:nvSpPr>
        <p:spPr>
          <a:xfrm>
            <a:off x="686050" y="294448"/>
            <a:ext cx="10364451" cy="1596177"/>
          </a:xfrm>
        </p:spPr>
        <p:txBody>
          <a:bodyPr/>
          <a:lstStyle/>
          <a:p>
            <a:r>
              <a:rPr lang="en-IN" dirty="0"/>
              <a:t>HISTORY OF METAVERSE</a:t>
            </a:r>
            <a:endParaRPr lang="en-US" dirty="0"/>
          </a:p>
        </p:txBody>
      </p:sp>
      <p:sp>
        <p:nvSpPr>
          <p:cNvPr id="3" name="TextBox 2">
            <a:extLst>
              <a:ext uri="{FF2B5EF4-FFF2-40B4-BE49-F238E27FC236}">
                <a16:creationId xmlns:a16="http://schemas.microsoft.com/office/drawing/2014/main" id="{DFC41FEA-7AFD-4E02-96BF-77D40E2BA2F2}"/>
              </a:ext>
            </a:extLst>
          </p:cNvPr>
          <p:cNvSpPr txBox="1"/>
          <p:nvPr/>
        </p:nvSpPr>
        <p:spPr>
          <a:xfrm>
            <a:off x="1192048" y="2435772"/>
            <a:ext cx="1828800" cy="1828800"/>
          </a:xfrm>
          <a:prstGeom prst="rect">
            <a:avLst/>
          </a:prstGeom>
          <a:noFill/>
        </p:spPr>
        <p:txBody>
          <a:bodyPr wrap="square" rtlCol="0">
            <a:spAutoFit/>
          </a:bodyPr>
          <a:lstStyle/>
          <a:p>
            <a:pPr algn="l"/>
            <a:endParaRPr lang="en-US" dirty="0"/>
          </a:p>
        </p:txBody>
      </p:sp>
      <p:sp>
        <p:nvSpPr>
          <p:cNvPr id="4" name="TextBox 3">
            <a:extLst>
              <a:ext uri="{FF2B5EF4-FFF2-40B4-BE49-F238E27FC236}">
                <a16:creationId xmlns:a16="http://schemas.microsoft.com/office/drawing/2014/main" id="{3C175A41-D102-4E2D-AB74-510E0C02213D}"/>
              </a:ext>
            </a:extLst>
          </p:cNvPr>
          <p:cNvSpPr txBox="1"/>
          <p:nvPr/>
        </p:nvSpPr>
        <p:spPr>
          <a:xfrm>
            <a:off x="796595" y="1620311"/>
            <a:ext cx="4448505" cy="4801314"/>
          </a:xfrm>
          <a:prstGeom prst="rect">
            <a:avLst/>
          </a:prstGeom>
          <a:noFill/>
        </p:spPr>
        <p:txBody>
          <a:bodyPr wrap="square" rtlCol="0">
            <a:spAutoFit/>
          </a:bodyPr>
          <a:lstStyle/>
          <a:p>
            <a:r>
              <a:rPr lang="en-US" sz="1800" dirty="0">
                <a:effectLst/>
                <a:latin typeface="Calibri" panose="020F0502020204030204" pitchFamily="34" charset="0"/>
                <a:ea typeface="Times New Roman" panose="02020603050405020304" pitchFamily="18" charset="0"/>
                <a:cs typeface="Times New Roman" panose="02020603050405020304" pitchFamily="18" charset="0"/>
              </a:rPr>
              <a:t>Morton Heilig created the first VR machine</a:t>
            </a:r>
            <a:r>
              <a:rPr lang="en-IN" sz="1800" dirty="0">
                <a:effectLst/>
                <a:latin typeface="Calibri" panose="020F0502020204030204" pitchFamily="34" charset="0"/>
                <a:ea typeface="Times New Roman" panose="02020603050405020304" pitchFamily="18" charset="0"/>
                <a:cs typeface="Times New Roman" panose="02020603050405020304" pitchFamily="18" charset="0"/>
              </a:rPr>
              <a:t>,”</a:t>
            </a:r>
            <a:r>
              <a:rPr lang="en-IN" sz="1800" b="1" dirty="0">
                <a:effectLst/>
                <a:latin typeface="Calibri" panose="020F0502020204030204" pitchFamily="34" charset="0"/>
                <a:ea typeface="Times New Roman" panose="02020603050405020304" pitchFamily="18" charset="0"/>
                <a:cs typeface="Times New Roman" panose="02020603050405020304" pitchFamily="18" charset="0"/>
              </a:rPr>
              <a:t>SENSORMA</a:t>
            </a:r>
            <a:r>
              <a:rPr lang="en-IN" sz="1800" dirty="0">
                <a:effectLst/>
                <a:latin typeface="Calibri" panose="020F0502020204030204" pitchFamily="34" charset="0"/>
                <a:ea typeface="Times New Roman" panose="02020603050405020304" pitchFamily="18" charset="0"/>
                <a:cs typeface="Times New Roman" panose="02020603050405020304" pitchFamily="18" charset="0"/>
              </a:rPr>
              <a:t>”</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in 1956. This machine simulated the experience of riding a motorcycle in Brooklyn by combining 3DVideo with audio, scents, and a vibrating chair to immerse the viewer</a:t>
            </a:r>
            <a:r>
              <a:rPr lang="en-IN" sz="1800" dirty="0">
                <a:effectLst/>
                <a:latin typeface="Calibri" panose="020F0502020204030204" pitchFamily="34" charset="0"/>
                <a:ea typeface="Times New Roman" panose="02020603050405020304" pitchFamily="18" charset="0"/>
                <a:cs typeface="Times New Roman" panose="02020603050405020304" pitchFamily="18" charset="0"/>
              </a:rPr>
              <a:t>.</a:t>
            </a:r>
          </a:p>
          <a:p>
            <a:endParaRPr lang="en-IN" sz="1800" dirty="0">
              <a:latin typeface="Calibri" panose="020F0502020204030204" pitchFamily="34" charset="0"/>
              <a:cs typeface="Times New Roman" panose="02020603050405020304" pitchFamily="18" charset="0"/>
            </a:endParaRPr>
          </a:p>
          <a:p>
            <a:r>
              <a:rPr lang="en-IN" sz="1800" dirty="0"/>
              <a:t>In</a:t>
            </a:r>
            <a:r>
              <a:rPr lang="en-US" sz="1800" dirty="0"/>
              <a:t> 1970s, MIT created the Aspen Movie Map, which enabled users to take a computer- generated tour of the town of Aspen, Colorado. This was the first time we could use VR to</a:t>
            </a:r>
            <a:r>
              <a:rPr lang="en-IN" sz="1800" dirty="0"/>
              <a:t> </a:t>
            </a:r>
            <a:r>
              <a:rPr lang="en-US" sz="1800" dirty="0"/>
              <a:t>transport users to another place.</a:t>
            </a:r>
            <a:endParaRPr lang="en-IN" sz="1800" dirty="0"/>
          </a:p>
          <a:p>
            <a:endParaRPr lang="en-IN" sz="1800" dirty="0"/>
          </a:p>
          <a:p>
            <a:r>
              <a:rPr lang="en-IN" sz="1800" dirty="0"/>
              <a:t>The term “</a:t>
            </a:r>
            <a:r>
              <a:rPr lang="en-IN" sz="1800" b="1" dirty="0"/>
              <a:t>METAVERSE</a:t>
            </a:r>
            <a:r>
              <a:rPr lang="en-IN" sz="1800" dirty="0"/>
              <a:t>” was first used by writer Neil Stevenson in his novel named “</a:t>
            </a:r>
            <a:r>
              <a:rPr lang="en-IN" sz="1800" b="1" dirty="0"/>
              <a:t>SNOW CRASH</a:t>
            </a:r>
            <a:r>
              <a:rPr lang="en-IN" sz="1800" dirty="0"/>
              <a:t>” to define a virtual reality to which characters can escape from real world.</a:t>
            </a:r>
            <a:endParaRPr lang="en-US" sz="1800" dirty="0"/>
          </a:p>
        </p:txBody>
      </p:sp>
      <p:pic>
        <p:nvPicPr>
          <p:cNvPr id="6" name="Picture 5">
            <a:extLst>
              <a:ext uri="{FF2B5EF4-FFF2-40B4-BE49-F238E27FC236}">
                <a16:creationId xmlns:a16="http://schemas.microsoft.com/office/drawing/2014/main" id="{5C944EF5-ABBA-4C66-BEF4-4F572FA0DDB8}"/>
              </a:ext>
            </a:extLst>
          </p:cNvPr>
          <p:cNvPicPr>
            <a:picLocks noChangeAspect="1"/>
          </p:cNvPicPr>
          <p:nvPr/>
        </p:nvPicPr>
        <p:blipFill>
          <a:blip r:embed="rId2"/>
          <a:stretch>
            <a:fillRect/>
          </a:stretch>
        </p:blipFill>
        <p:spPr>
          <a:xfrm>
            <a:off x="6202416" y="2075793"/>
            <a:ext cx="5718067" cy="3120144"/>
          </a:xfrm>
          <a:prstGeom prst="rect">
            <a:avLst/>
          </a:prstGeom>
        </p:spPr>
      </p:pic>
    </p:spTree>
    <p:extLst>
      <p:ext uri="{BB962C8B-B14F-4D97-AF65-F5344CB8AC3E}">
        <p14:creationId xmlns:p14="http://schemas.microsoft.com/office/powerpoint/2010/main" val="8828566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00FCC204-00C6-41C8-8159-9FE9DAF0B24E}"/>
              </a:ext>
            </a:extLst>
          </p:cNvPr>
          <p:cNvSpPr txBox="1"/>
          <p:nvPr/>
        </p:nvSpPr>
        <p:spPr>
          <a:xfrm>
            <a:off x="165103" y="1585111"/>
            <a:ext cx="6228691" cy="5078313"/>
          </a:xfrm>
          <a:prstGeom prst="rect">
            <a:avLst/>
          </a:prstGeom>
          <a:noFill/>
        </p:spPr>
        <p:txBody>
          <a:bodyPr wrap="square">
            <a:spAutoFit/>
          </a:bodyPr>
          <a:lstStyle/>
          <a:p>
            <a:pPr marL="285750" indent="-285750">
              <a:buFont typeface="Arial" panose="020B0604020202020204" pitchFamily="34" charset="0"/>
              <a:buChar char="•"/>
            </a:pPr>
            <a:r>
              <a:rPr lang="en-US" dirty="0">
                <a:effectLst/>
                <a:latin typeface="Calibri" panose="020F0502020204030204" pitchFamily="34" charset="0"/>
                <a:ea typeface="Times New Roman" panose="02020603050405020304" pitchFamily="18" charset="0"/>
                <a:cs typeface="Times New Roman" panose="02020603050405020304" pitchFamily="18" charset="0"/>
              </a:rPr>
              <a:t>Facebook acquired Oculus VR in 2014 in a $2 billion deal. At that time, Facebook founder Mark</a:t>
            </a:r>
            <a:r>
              <a:rPr lang="en-IN" dirty="0">
                <a:effectLst/>
                <a:latin typeface="Calibri" panose="020F0502020204030204" pitchFamily="34" charset="0"/>
                <a:ea typeface="Times New Roman" panose="02020603050405020304" pitchFamily="18" charset="0"/>
                <a:cs typeface="Times New Roman" panose="02020603050405020304" pitchFamily="18" charset="0"/>
              </a:rPr>
              <a:t> </a:t>
            </a:r>
            <a:r>
              <a:rPr lang="en-US" dirty="0">
                <a:effectLst/>
                <a:latin typeface="Calibri" panose="020F0502020204030204" pitchFamily="34" charset="0"/>
                <a:ea typeface="Times New Roman" panose="02020603050405020304" pitchFamily="18" charset="0"/>
                <a:cs typeface="Times New Roman" panose="02020603050405020304" pitchFamily="18" charset="0"/>
              </a:rPr>
              <a:t>Zuckerberg stated that Facebook and Oculus would work together to build out the Oculus platform and</a:t>
            </a:r>
            <a:r>
              <a:rPr lang="en-IN" dirty="0">
                <a:effectLst/>
                <a:latin typeface="Calibri" panose="020F0502020204030204" pitchFamily="34" charset="0"/>
                <a:ea typeface="Times New Roman" panose="02020603050405020304" pitchFamily="18" charset="0"/>
                <a:cs typeface="Times New Roman" panose="02020603050405020304" pitchFamily="18" charset="0"/>
              </a:rPr>
              <a:t> </a:t>
            </a:r>
            <a:r>
              <a:rPr lang="en-US" dirty="0">
                <a:effectLst/>
                <a:latin typeface="Calibri" panose="020F0502020204030204" pitchFamily="34" charset="0"/>
                <a:ea typeface="Times New Roman" panose="02020603050405020304" pitchFamily="18" charset="0"/>
                <a:cs typeface="Times New Roman" panose="02020603050405020304" pitchFamily="18" charset="0"/>
              </a:rPr>
              <a:t>develop partnerships to support more games.</a:t>
            </a:r>
            <a:endParaRPr lang="en-IN" dirty="0">
              <a:effectLst/>
              <a:latin typeface="Calibri" panose="020F0502020204030204" pitchFamily="34" charset="0"/>
              <a:ea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dirty="0">
              <a:effectLst/>
              <a:latin typeface="Calibri" panose="020F0502020204030204" pitchFamily="34" charset="0"/>
              <a:ea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effectLst/>
                <a:latin typeface="Calibri" panose="020F0502020204030204" pitchFamily="34" charset="0"/>
                <a:ea typeface="Times New Roman" panose="02020603050405020304" pitchFamily="18" charset="0"/>
                <a:cs typeface="Times New Roman" panose="02020603050405020304" pitchFamily="18" charset="0"/>
              </a:rPr>
              <a:t>Also in 2014-a busy year for XR-Sony and Samsung both announced they were creating their own VR headsets, and Google released its first Cardboard device and Google Glass AR glasses. Google's Cardboard device is a low-cost cardboard VR viewer for smartphones.</a:t>
            </a:r>
            <a:endParaRPr lang="en-IN" dirty="0">
              <a:effectLst/>
              <a:latin typeface="Calibri" panose="020F0502020204030204" pitchFamily="34" charset="0"/>
              <a:ea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dirty="0">
              <a:latin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r>
              <a:rPr lang="en-US" dirty="0"/>
              <a:t>Facebook changed its name to Meta in 2021, indicating its focus on shaping the future of the metaverse. </a:t>
            </a:r>
            <a:endParaRPr lang="en-IN" dirty="0"/>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Also, </a:t>
            </a:r>
            <a:r>
              <a:rPr lang="en-US" dirty="0"/>
              <a:t>Apple is currently working on headsets that could potentially replace our</a:t>
            </a:r>
            <a:r>
              <a:rPr lang="en-IN" dirty="0"/>
              <a:t> </a:t>
            </a:r>
            <a:r>
              <a:rPr lang="en-US" dirty="0"/>
              <a:t>smartphones as the interface into the metaverse of the future.</a:t>
            </a:r>
          </a:p>
        </p:txBody>
      </p:sp>
      <p:sp>
        <p:nvSpPr>
          <p:cNvPr id="11" name="TextBox 10">
            <a:extLst>
              <a:ext uri="{FF2B5EF4-FFF2-40B4-BE49-F238E27FC236}">
                <a16:creationId xmlns:a16="http://schemas.microsoft.com/office/drawing/2014/main" id="{BD5976E7-1378-4480-9514-11C332668717}"/>
              </a:ext>
            </a:extLst>
          </p:cNvPr>
          <p:cNvSpPr txBox="1"/>
          <p:nvPr/>
        </p:nvSpPr>
        <p:spPr>
          <a:xfrm>
            <a:off x="3538484" y="543034"/>
            <a:ext cx="5307724" cy="646331"/>
          </a:xfrm>
          <a:prstGeom prst="rect">
            <a:avLst/>
          </a:prstGeom>
          <a:noFill/>
        </p:spPr>
        <p:txBody>
          <a:bodyPr wrap="square" rtlCol="0">
            <a:spAutoFit/>
          </a:bodyPr>
          <a:lstStyle/>
          <a:p>
            <a:pPr algn="l"/>
            <a:r>
              <a:rPr lang="en-IN" sz="3600" dirty="0"/>
              <a:t>HISTORY OF METAVERSE</a:t>
            </a:r>
            <a:endParaRPr lang="en-US" sz="3600" dirty="0"/>
          </a:p>
        </p:txBody>
      </p:sp>
      <p:pic>
        <p:nvPicPr>
          <p:cNvPr id="13" name="Picture 12">
            <a:extLst>
              <a:ext uri="{FF2B5EF4-FFF2-40B4-BE49-F238E27FC236}">
                <a16:creationId xmlns:a16="http://schemas.microsoft.com/office/drawing/2014/main" id="{8408E426-D8C7-408F-B49C-C7785A7A4A5C}"/>
              </a:ext>
            </a:extLst>
          </p:cNvPr>
          <p:cNvPicPr>
            <a:picLocks noChangeAspect="1"/>
          </p:cNvPicPr>
          <p:nvPr/>
        </p:nvPicPr>
        <p:blipFill>
          <a:blip r:embed="rId2"/>
          <a:stretch>
            <a:fillRect/>
          </a:stretch>
        </p:blipFill>
        <p:spPr>
          <a:xfrm>
            <a:off x="6393794" y="1418897"/>
            <a:ext cx="5798206" cy="5439103"/>
          </a:xfrm>
          <a:prstGeom prst="rect">
            <a:avLst/>
          </a:prstGeom>
        </p:spPr>
      </p:pic>
    </p:spTree>
    <p:extLst>
      <p:ext uri="{BB962C8B-B14F-4D97-AF65-F5344CB8AC3E}">
        <p14:creationId xmlns:p14="http://schemas.microsoft.com/office/powerpoint/2010/main" val="13524174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2DF76-6224-41D5-91CB-4B1B7180DFC4}"/>
              </a:ext>
            </a:extLst>
          </p:cNvPr>
          <p:cNvSpPr>
            <a:spLocks noGrp="1"/>
          </p:cNvSpPr>
          <p:nvPr>
            <p:ph type="title"/>
          </p:nvPr>
        </p:nvSpPr>
        <p:spPr>
          <a:xfrm>
            <a:off x="913775" y="618517"/>
            <a:ext cx="10919121" cy="1273345"/>
          </a:xfrm>
        </p:spPr>
        <p:txBody>
          <a:bodyPr>
            <a:normAutofit/>
          </a:bodyPr>
          <a:lstStyle/>
          <a:p>
            <a:r>
              <a:rPr lang="en-IN" dirty="0"/>
              <a:t>WHAT CAN WE DO IN METAVERSE?</a:t>
            </a:r>
            <a:endParaRPr lang="en-US" dirty="0"/>
          </a:p>
        </p:txBody>
      </p:sp>
      <p:sp>
        <p:nvSpPr>
          <p:cNvPr id="4" name="TextBox 3">
            <a:extLst>
              <a:ext uri="{FF2B5EF4-FFF2-40B4-BE49-F238E27FC236}">
                <a16:creationId xmlns:a16="http://schemas.microsoft.com/office/drawing/2014/main" id="{39437E9D-1AE6-4BB7-B513-E1908E73001E}"/>
              </a:ext>
            </a:extLst>
          </p:cNvPr>
          <p:cNvSpPr txBox="1"/>
          <p:nvPr/>
        </p:nvSpPr>
        <p:spPr>
          <a:xfrm>
            <a:off x="674414" y="2313903"/>
            <a:ext cx="6096000" cy="3812006"/>
          </a:xfrm>
          <a:prstGeom prst="rect">
            <a:avLst/>
          </a:prstGeom>
          <a:noFill/>
        </p:spPr>
        <p:txBody>
          <a:bodyPr wrap="square">
            <a:spAutoFit/>
          </a:bodyPr>
          <a:lstStyle/>
          <a:p>
            <a:pPr marL="285750" indent="-285750">
              <a:lnSpc>
                <a:spcPct val="107000"/>
              </a:lnSpc>
              <a:spcAft>
                <a:spcPts val="800"/>
              </a:spcAft>
              <a:buFont typeface="Arial" panose="020B0604020202020204" pitchFamily="34" charset="0"/>
              <a:buChar char="•"/>
            </a:pPr>
            <a:r>
              <a:rPr lang="en-US" sz="2800" dirty="0">
                <a:effectLst/>
                <a:latin typeface="Calibri" panose="020F0502020204030204" pitchFamily="34" charset="0"/>
                <a:ea typeface="Times New Roman" panose="02020603050405020304" pitchFamily="18" charset="0"/>
                <a:cs typeface="Times New Roman" panose="02020603050405020304" pitchFamily="18" charset="0"/>
              </a:rPr>
              <a:t>Own digital properties . </a:t>
            </a:r>
            <a:endParaRPr lang="en-IN" sz="2800" dirty="0">
              <a:effectLst/>
              <a:latin typeface="Calibri" panose="020F0502020204030204" pitchFamily="34" charset="0"/>
              <a:ea typeface="Times New Roman" panose="02020603050405020304" pitchFamily="18"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r>
              <a:rPr lang="en-US" sz="2800" dirty="0">
                <a:effectLst/>
                <a:latin typeface="Calibri" panose="020F0502020204030204" pitchFamily="34" charset="0"/>
                <a:ea typeface="Times New Roman" panose="02020603050405020304" pitchFamily="18" charset="0"/>
                <a:cs typeface="Times New Roman" panose="02020603050405020304" pitchFamily="18" charset="0"/>
              </a:rPr>
              <a:t>Earn money by investing in NFTs.</a:t>
            </a:r>
            <a:endParaRPr lang="en-IN" sz="2800" dirty="0">
              <a:effectLst/>
              <a:latin typeface="Calibri" panose="020F0502020204030204" pitchFamily="34" charset="0"/>
              <a:ea typeface="Times New Roman" panose="02020603050405020304" pitchFamily="18"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r>
              <a:rPr lang="en-IN" sz="2800" dirty="0">
                <a:latin typeface="Calibri" panose="020F0502020204030204" pitchFamily="34" charset="0"/>
                <a:ea typeface="Times New Roman" panose="02020603050405020304" pitchFamily="18" charset="0"/>
                <a:cs typeface="Times New Roman" panose="02020603050405020304" pitchFamily="18" charset="0"/>
              </a:rPr>
              <a:t>P</a:t>
            </a:r>
            <a:r>
              <a:rPr lang="en-US" sz="2800" dirty="0">
                <a:effectLst/>
                <a:latin typeface="Calibri" panose="020F0502020204030204" pitchFamily="34" charset="0"/>
                <a:ea typeface="Times New Roman" panose="02020603050405020304" pitchFamily="18" charset="0"/>
                <a:cs typeface="Times New Roman" panose="02020603050405020304" pitchFamily="18" charset="0"/>
              </a:rPr>
              <a:t>la</a:t>
            </a:r>
            <a:r>
              <a:rPr lang="en-IN" sz="2800" dirty="0">
                <a:effectLst/>
                <a:latin typeface="Calibri" panose="020F0502020204030204" pitchFamily="34" charset="0"/>
                <a:ea typeface="Times New Roman" panose="02020603050405020304" pitchFamily="18" charset="0"/>
                <a:cs typeface="Times New Roman" panose="02020603050405020304" pitchFamily="18" charset="0"/>
              </a:rPr>
              <a:t>y virtual </a:t>
            </a:r>
            <a:r>
              <a:rPr lang="en-US" sz="2800" dirty="0">
                <a:effectLst/>
                <a:latin typeface="Calibri" panose="020F0502020204030204" pitchFamily="34" charset="0"/>
                <a:ea typeface="Times New Roman" panose="02020603050405020304" pitchFamily="18" charset="0"/>
                <a:cs typeface="Times New Roman" panose="02020603050405020304" pitchFamily="18" charset="0"/>
              </a:rPr>
              <a:t>games.</a:t>
            </a:r>
            <a:r>
              <a:rPr lang="en-IN" sz="2800" dirty="0">
                <a:effectLst/>
                <a:latin typeface="Calibri" panose="020F0502020204030204" pitchFamily="34" charset="0"/>
                <a:ea typeface="Times New Roman" panose="02020603050405020304" pitchFamily="18" charset="0"/>
                <a:cs typeface="Times New Roman" panose="02020603050405020304" pitchFamily="18" charset="0"/>
              </a:rPr>
              <a:t> </a:t>
            </a:r>
          </a:p>
          <a:p>
            <a:pPr marL="285750" indent="-285750">
              <a:lnSpc>
                <a:spcPct val="107000"/>
              </a:lnSpc>
              <a:spcAft>
                <a:spcPts val="800"/>
              </a:spcAft>
              <a:buFont typeface="Arial" panose="020B0604020202020204" pitchFamily="34" charset="0"/>
              <a:buChar char="•"/>
            </a:pPr>
            <a:r>
              <a:rPr lang="en-US" sz="2800" dirty="0">
                <a:effectLst/>
                <a:latin typeface="Calibri" panose="020F0502020204030204" pitchFamily="34" charset="0"/>
                <a:ea typeface="Times New Roman" panose="02020603050405020304" pitchFamily="18" charset="0"/>
                <a:cs typeface="Times New Roman" panose="02020603050405020304" pitchFamily="18" charset="0"/>
              </a:rPr>
              <a:t>Attend concerts, trade shows, and learning events</a:t>
            </a:r>
            <a:r>
              <a:rPr lang="en-IN" sz="2800" dirty="0">
                <a:effectLst/>
                <a:latin typeface="Calibri" panose="020F0502020204030204" pitchFamily="34" charset="0"/>
                <a:ea typeface="Times New Roman" panose="02020603050405020304" pitchFamily="18" charset="0"/>
                <a:cs typeface="Times New Roman" panose="02020603050405020304" pitchFamily="18" charset="0"/>
              </a:rPr>
              <a:t>.</a:t>
            </a:r>
          </a:p>
          <a:p>
            <a:pPr marL="285750" indent="-285750">
              <a:lnSpc>
                <a:spcPct val="107000"/>
              </a:lnSpc>
              <a:spcAft>
                <a:spcPts val="800"/>
              </a:spcAft>
              <a:buFont typeface="Arial" panose="020B0604020202020204" pitchFamily="34" charset="0"/>
              <a:buChar char="•"/>
            </a:pPr>
            <a:r>
              <a:rPr lang="en-IN" sz="2800" dirty="0">
                <a:latin typeface="Calibri" panose="020F0502020204030204" pitchFamily="34" charset="0"/>
                <a:ea typeface="Times New Roman" panose="02020603050405020304" pitchFamily="18" charset="0"/>
                <a:cs typeface="Times New Roman" panose="02020603050405020304" pitchFamily="18" charset="0"/>
              </a:rPr>
              <a:t>M</a:t>
            </a:r>
            <a:r>
              <a:rPr lang="en-US" sz="2800" dirty="0" err="1">
                <a:effectLst/>
                <a:latin typeface="Calibri" panose="020F0502020204030204" pitchFamily="34" charset="0"/>
                <a:ea typeface="Times New Roman" panose="02020603050405020304" pitchFamily="18" charset="0"/>
                <a:cs typeface="Times New Roman" panose="02020603050405020304" pitchFamily="18" charset="0"/>
              </a:rPr>
              <a:t>ake</a:t>
            </a:r>
            <a:r>
              <a:rPr lang="en-US" sz="2800" dirty="0">
                <a:effectLst/>
                <a:latin typeface="Calibri" panose="020F0502020204030204" pitchFamily="34" charset="0"/>
                <a:ea typeface="Times New Roman" panose="02020603050405020304" pitchFamily="18" charset="0"/>
                <a:cs typeface="Times New Roman" panose="02020603050405020304" pitchFamily="18" charset="0"/>
              </a:rPr>
              <a:t> new friends</a:t>
            </a:r>
            <a:r>
              <a:rPr lang="en-IN" sz="2800" dirty="0">
                <a:effectLst/>
                <a:latin typeface="Calibri" panose="020F0502020204030204" pitchFamily="34" charset="0"/>
                <a:ea typeface="Times New Roman" panose="02020603050405020304" pitchFamily="18" charset="0"/>
                <a:cs typeface="Times New Roman" panose="02020603050405020304" pitchFamily="18" charset="0"/>
              </a:rPr>
              <a:t>.</a:t>
            </a:r>
          </a:p>
          <a:p>
            <a:pPr marL="285750" indent="-285750">
              <a:lnSpc>
                <a:spcPct val="107000"/>
              </a:lnSpc>
              <a:spcAft>
                <a:spcPts val="800"/>
              </a:spcAft>
              <a:buFont typeface="Arial" panose="020B0604020202020204" pitchFamily="34" charset="0"/>
              <a:buChar char="•"/>
            </a:pPr>
            <a:r>
              <a:rPr lang="en-US" sz="2800" dirty="0">
                <a:effectLst/>
                <a:latin typeface="Calibri" panose="020F0502020204030204" pitchFamily="34" charset="0"/>
                <a:ea typeface="Times New Roman" panose="02020603050405020304" pitchFamily="18" charset="0"/>
                <a:cs typeface="Times New Roman" panose="02020603050405020304" pitchFamily="18" charset="0"/>
              </a:rPr>
              <a:t>Shop for real and virtual products</a:t>
            </a:r>
            <a:r>
              <a:rPr lang="en-IN" sz="2800" dirty="0">
                <a:effectLst/>
                <a:latin typeface="Calibri" panose="020F0502020204030204" pitchFamily="34" charset="0"/>
                <a:ea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481688786"/>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23</Slides>
  <Notes>0</Notes>
  <HiddenSlides>0</HiddenSlide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Droplet</vt:lpstr>
      <vt:lpstr>METAVERSE -THE NEW REALITY</vt:lpstr>
      <vt:lpstr>TABLE OF CONTENTS </vt:lpstr>
      <vt:lpstr>01. OVERVIEW</vt:lpstr>
      <vt:lpstr>WHAT IS VIRTUAL REALITY?</vt:lpstr>
      <vt:lpstr>WHAT IS METAVERSE?</vt:lpstr>
      <vt:lpstr>02. HISTORY</vt:lpstr>
      <vt:lpstr>HISTORY OF METAVERSE</vt:lpstr>
      <vt:lpstr>PowerPoint Presentation</vt:lpstr>
      <vt:lpstr>WHAT CAN WE DO IN METAVERSE?</vt:lpstr>
      <vt:lpstr>03. PROGRESS IN METAVERSE</vt:lpstr>
      <vt:lpstr>COMPANIES WORKING ON METAVERSE</vt:lpstr>
      <vt:lpstr>META'S METAVERSE PLANS</vt:lpstr>
      <vt:lpstr>04. APPLICATION OF METAVERSE IN VIDEO GAME INDUSTRY</vt:lpstr>
      <vt:lpstr>VIDEO GAMES DEVELOPED ON THE CONCEPT OF METAVERSE</vt:lpstr>
      <vt:lpstr>VIDEO GAMES DEVELOPED ON THE CONCEPT OF METAVERSE </vt:lpstr>
      <vt:lpstr>VIDEO GAMES DEVELOPED ON THE CONCEPT OF METAVERSE</vt:lpstr>
      <vt:lpstr>05. Future of metaverse</vt:lpstr>
      <vt:lpstr>Some Predictions for How the Metaverse Will Impact Our Lives</vt:lpstr>
      <vt:lpstr>Some Predictions for How the Metaverse Will Impact Our Lives </vt:lpstr>
      <vt:lpstr>06. PROS AND CONS OF METAVERSE</vt:lpstr>
      <vt:lpstr>Will virtual reality/AR help improve our imagination and creativity, or just make us more addicted to screens?</vt:lpstr>
      <vt:lpstr>07. references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METAVERSE -THE NEW REALITY</dc:title>
  <dc:creator>Nahush Thuse</dc:creator>
  <cp:lastModifiedBy>Nahush Thuse</cp:lastModifiedBy>
  <cp:revision>4</cp:revision>
  <dcterms:created xsi:type="dcterms:W3CDTF">2022-11-21T13:22:21Z</dcterms:created>
  <dcterms:modified xsi:type="dcterms:W3CDTF">2022-12-05T13:45:13Z</dcterms:modified>
</cp:coreProperties>
</file>

<file path=docProps/thumbnail.jpeg>
</file>